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19"/>
  </p:notesMasterIdLst>
  <p:sldIdLst>
    <p:sldId id="459" r:id="rId2"/>
    <p:sldId id="455" r:id="rId3"/>
    <p:sldId id="412" r:id="rId4"/>
    <p:sldId id="454" r:id="rId5"/>
    <p:sldId id="453" r:id="rId6"/>
    <p:sldId id="452" r:id="rId7"/>
    <p:sldId id="379" r:id="rId8"/>
    <p:sldId id="456" r:id="rId9"/>
    <p:sldId id="460" r:id="rId10"/>
    <p:sldId id="399" r:id="rId11"/>
    <p:sldId id="465" r:id="rId12"/>
    <p:sldId id="463" r:id="rId13"/>
    <p:sldId id="462" r:id="rId14"/>
    <p:sldId id="464" r:id="rId15"/>
    <p:sldId id="450" r:id="rId16"/>
    <p:sldId id="369" r:id="rId17"/>
    <p:sldId id="292" r:id="rId18"/>
  </p:sldIdLst>
  <p:sldSz cx="12192000" cy="6858000"/>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Stephen Shuler" initials="SS" lastIdx="1" clrIdx="6">
    <p:extLst>
      <p:ext uri="{19B8F6BF-5375-455C-9EA6-DF929625EA0E}">
        <p15:presenceInfo xmlns:p15="http://schemas.microsoft.com/office/powerpoint/2012/main" userId="ba4840db-58a9-4610-997b-4de8f9c81145" providerId="Windows Live"/>
      </p:ext>
    </p:extLst>
  </p:cmAuthor>
  <p:cmAuthor id="1" name="Rona Bellinger" initials="RB" lastIdx="7" clrIdx="0"/>
  <p:cmAuthor id="8" name="Becky Andrews" initials="BA [2]" lastIdx="28" clrIdx="7">
    <p:extLst>
      <p:ext uri="{19B8F6BF-5375-455C-9EA6-DF929625EA0E}">
        <p15:presenceInfo xmlns:p15="http://schemas.microsoft.com/office/powerpoint/2012/main" userId="S::bandrews@afmc.org::fee2e293-fc70-40d5-9b77-d03e72833261" providerId="AD"/>
      </p:ext>
    </p:extLst>
  </p:cmAuthor>
  <p:cmAuthor id="2" name="Rona Bellinger" initials="RB [2]" lastIdx="1" clrIdx="1"/>
  <p:cmAuthor id="9" name="Andrea Rowlett" initials="AR" lastIdx="23" clrIdx="8">
    <p:extLst>
      <p:ext uri="{19B8F6BF-5375-455C-9EA6-DF929625EA0E}">
        <p15:presenceInfo xmlns:p15="http://schemas.microsoft.com/office/powerpoint/2012/main" userId="S::arowlett@afmc.org::a6625ae9-c52e-47dd-8456-015f947e79ec" providerId="AD"/>
      </p:ext>
    </p:extLst>
  </p:cmAuthor>
  <p:cmAuthor id="3" name="kyoung@afmc.org" initials="k" lastIdx="4" clrIdx="2"/>
  <p:cmAuthor id="4" name="Karen Young" initials="KY" lastIdx="136" clrIdx="3"/>
  <p:cmAuthor id="5" name="Becky Andrews" initials="BA" lastIdx="7" clrIdx="4">
    <p:extLst>
      <p:ext uri="{19B8F6BF-5375-455C-9EA6-DF929625EA0E}">
        <p15:presenceInfo xmlns:p15="http://schemas.microsoft.com/office/powerpoint/2012/main" userId="S-1-5-21-585892897-39064989-927750060-5532" providerId="AD"/>
      </p:ext>
    </p:extLst>
  </p:cmAuthor>
  <p:cmAuthor id="6" name="Amelia Elam" initials="AE" lastIdx="17" clrIdx="5">
    <p:extLst>
      <p:ext uri="{19B8F6BF-5375-455C-9EA6-DF929625EA0E}">
        <p15:presenceInfo xmlns:p15="http://schemas.microsoft.com/office/powerpoint/2012/main" userId="S-1-5-21-585892897-39064989-927750060-114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86" autoAdjust="0"/>
    <p:restoredTop sz="70408" autoAdjust="0"/>
  </p:normalViewPr>
  <p:slideViewPr>
    <p:cSldViewPr snapToGrid="0">
      <p:cViewPr varScale="1">
        <p:scale>
          <a:sx n="60" d="100"/>
          <a:sy n="60" d="100"/>
        </p:scale>
        <p:origin x="1570" y="48"/>
      </p:cViewPr>
      <p:guideLst/>
    </p:cSldViewPr>
  </p:slideViewPr>
  <p:notesTextViewPr>
    <p:cViewPr>
      <p:scale>
        <a:sx n="3" d="2"/>
        <a:sy n="3" d="2"/>
      </p:scale>
      <p:origin x="0" y="-1555"/>
    </p:cViewPr>
  </p:notesTextViewPr>
  <p:sorterViewPr>
    <p:cViewPr>
      <p:scale>
        <a:sx n="100" d="100"/>
        <a:sy n="100" d="100"/>
      </p:scale>
      <p:origin x="0" y="0"/>
    </p:cViewPr>
  </p:sorterViewPr>
  <p:notesViewPr>
    <p:cSldViewPr snapToGrid="0">
      <p:cViewPr>
        <p:scale>
          <a:sx n="70" d="100"/>
          <a:sy n="70" d="100"/>
        </p:scale>
        <p:origin x="2733" y="-41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71800" cy="466434"/>
          </a:xfrm>
          <a:prstGeom prst="rect">
            <a:avLst/>
          </a:prstGeom>
        </p:spPr>
        <p:txBody>
          <a:bodyPr vert="horz" lIns="91752" tIns="45876" rIns="91752" bIns="45876" rtlCol="0"/>
          <a:lstStyle>
            <a:lvl1pPr algn="l">
              <a:defRPr sz="1200"/>
            </a:lvl1pPr>
          </a:lstStyle>
          <a:p>
            <a:endParaRPr lang="en-US"/>
          </a:p>
        </p:txBody>
      </p:sp>
      <p:sp>
        <p:nvSpPr>
          <p:cNvPr id="3" name="Date Placeholder 2"/>
          <p:cNvSpPr>
            <a:spLocks noGrp="1"/>
          </p:cNvSpPr>
          <p:nvPr>
            <p:ph type="dt" idx="1"/>
          </p:nvPr>
        </p:nvSpPr>
        <p:spPr>
          <a:xfrm>
            <a:off x="3884613" y="2"/>
            <a:ext cx="2971800" cy="466434"/>
          </a:xfrm>
          <a:prstGeom prst="rect">
            <a:avLst/>
          </a:prstGeom>
        </p:spPr>
        <p:txBody>
          <a:bodyPr vert="horz" lIns="91752" tIns="45876" rIns="91752" bIns="45876" rtlCol="0"/>
          <a:lstStyle>
            <a:lvl1pPr algn="r">
              <a:defRPr sz="1200"/>
            </a:lvl1pPr>
          </a:lstStyle>
          <a:p>
            <a:fld id="{D06E3A9F-A04F-4453-8078-ADF272930972}" type="datetimeFigureOut">
              <a:rPr lang="en-US" smtClean="0"/>
              <a:t>10/12/2020</a:t>
            </a:fld>
            <a:endParaRPr lang="en-US"/>
          </a:p>
        </p:txBody>
      </p:sp>
      <p:sp>
        <p:nvSpPr>
          <p:cNvPr id="4" name="Slide Image Placeholder 3"/>
          <p:cNvSpPr>
            <a:spLocks noGrp="1" noRot="1" noChangeAspect="1"/>
          </p:cNvSpPr>
          <p:nvPr>
            <p:ph type="sldImg" idx="2"/>
          </p:nvPr>
        </p:nvSpPr>
        <p:spPr>
          <a:xfrm>
            <a:off x="641350" y="1160463"/>
            <a:ext cx="5575300" cy="3136900"/>
          </a:xfrm>
          <a:prstGeom prst="rect">
            <a:avLst/>
          </a:prstGeom>
          <a:noFill/>
          <a:ln w="12700">
            <a:solidFill>
              <a:prstClr val="black"/>
            </a:solidFill>
          </a:ln>
        </p:spPr>
        <p:txBody>
          <a:bodyPr vert="horz" lIns="91752" tIns="45876" rIns="91752" bIns="45876" rtlCol="0" anchor="ctr"/>
          <a:lstStyle/>
          <a:p>
            <a:endParaRPr lang="en-US"/>
          </a:p>
        </p:txBody>
      </p:sp>
      <p:sp>
        <p:nvSpPr>
          <p:cNvPr id="5" name="Notes Placeholder 4"/>
          <p:cNvSpPr>
            <a:spLocks noGrp="1"/>
          </p:cNvSpPr>
          <p:nvPr>
            <p:ph type="body" sz="quarter" idx="3"/>
          </p:nvPr>
        </p:nvSpPr>
        <p:spPr>
          <a:xfrm>
            <a:off x="685800" y="4473893"/>
            <a:ext cx="5486400" cy="3660458"/>
          </a:xfrm>
          <a:prstGeom prst="rect">
            <a:avLst/>
          </a:prstGeom>
        </p:spPr>
        <p:txBody>
          <a:bodyPr vert="horz" lIns="91752" tIns="45876" rIns="91752" bIns="458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2971800" cy="466433"/>
          </a:xfrm>
          <a:prstGeom prst="rect">
            <a:avLst/>
          </a:prstGeom>
        </p:spPr>
        <p:txBody>
          <a:bodyPr vert="horz" lIns="91752" tIns="45876" rIns="91752" bIns="45876"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6433"/>
          </a:xfrm>
          <a:prstGeom prst="rect">
            <a:avLst/>
          </a:prstGeom>
        </p:spPr>
        <p:txBody>
          <a:bodyPr vert="horz" lIns="91752" tIns="45876" rIns="91752" bIns="45876" rtlCol="0" anchor="b"/>
          <a:lstStyle>
            <a:lvl1pPr algn="r">
              <a:defRPr sz="1200"/>
            </a:lvl1pPr>
          </a:lstStyle>
          <a:p>
            <a:fld id="{5A9543F8-86CD-40EF-B73A-A37F88CE5D5A}" type="slidenum">
              <a:rPr lang="en-US" smtClean="0"/>
              <a:t>‹#›</a:t>
            </a:fld>
            <a:endParaRPr lang="en-US"/>
          </a:p>
        </p:txBody>
      </p:sp>
    </p:spTree>
    <p:extLst>
      <p:ext uri="{BB962C8B-B14F-4D97-AF65-F5344CB8AC3E}">
        <p14:creationId xmlns:p14="http://schemas.microsoft.com/office/powerpoint/2010/main" val="6583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9543F8-86CD-40EF-B73A-A37F88CE5D5A}" type="slidenum">
              <a:rPr lang="en-US" smtClean="0"/>
              <a:t>1</a:t>
            </a:fld>
            <a:endParaRPr lang="en-US"/>
          </a:p>
        </p:txBody>
      </p:sp>
    </p:spTree>
    <p:extLst>
      <p:ext uri="{BB962C8B-B14F-4D97-AF65-F5344CB8AC3E}">
        <p14:creationId xmlns:p14="http://schemas.microsoft.com/office/powerpoint/2010/main" val="4219407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Saved claims-Allows you to save a claim and come back later to finish</a:t>
            </a:r>
          </a:p>
          <a:p>
            <a:r>
              <a:rPr lang="en-US" dirty="0"/>
              <a:t>Maintain Favorites-allows providers to maintain favorite providers without having to enter their information every time. This is allowed for each claim type and allows 30 favorites per claim type(dental, institutional and professional)</a:t>
            </a:r>
          </a:p>
          <a:p>
            <a:r>
              <a:rPr lang="en-US" dirty="0"/>
              <a:t>Provider Function-has been updated to allow providers to upload and search provider enrollment documents. Also, an updated job aid for Uploading Documents will be available on the Medicaid and AFMC website with step by step instructions on how this process will work. Request types include: address change, bank letter/EFT/Void Check update, CLIA update, County Code update, Name change, Medicare update, Taxonomy update, certification and license update, and more.</a:t>
            </a:r>
          </a:p>
          <a:p>
            <a:r>
              <a:rPr lang="en-US" dirty="0"/>
              <a:t>Affiliation Panel on Characteristics link- there will be an additional affiliation panel to display the providers associated within the group. </a:t>
            </a:r>
          </a:p>
          <a:p>
            <a:r>
              <a:rPr lang="en-US" dirty="0"/>
              <a:t>Additional DEA number added on application to allow an additional DEA number on the application for a total of two numbers.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ReCAPTCHA</a:t>
            </a:r>
            <a:r>
              <a:rPr lang="en-US" dirty="0"/>
              <a:t>-coming soon! </a:t>
            </a:r>
            <a:r>
              <a:rPr lang="en-US" sz="1800" dirty="0">
                <a:solidFill>
                  <a:srgbClr val="4472C4"/>
                </a:solidFill>
                <a:effectLst/>
                <a:latin typeface="Calibri" panose="020F0502020204030204" pitchFamily="34" charset="0"/>
                <a:ea typeface="Calibri" panose="020F0502020204030204" pitchFamily="34" charset="0"/>
                <a:cs typeface="Arial" panose="020B0604020202020204" pitchFamily="34" charset="0"/>
              </a:rPr>
              <a:t>An enhanced security measure named </a:t>
            </a:r>
            <a:r>
              <a:rPr lang="en-US" sz="1800" dirty="0" err="1">
                <a:solidFill>
                  <a:srgbClr val="4472C4"/>
                </a:solidFill>
                <a:effectLst/>
                <a:latin typeface="Calibri" panose="020F0502020204030204" pitchFamily="34" charset="0"/>
                <a:ea typeface="Calibri" panose="020F0502020204030204" pitchFamily="34" charset="0"/>
                <a:cs typeface="Arial" panose="020B0604020202020204" pitchFamily="34" charset="0"/>
              </a:rPr>
              <a:t>reCAPTCHA</a:t>
            </a:r>
            <a:r>
              <a:rPr lang="en-US" sz="1800" dirty="0">
                <a:solidFill>
                  <a:srgbClr val="4472C4"/>
                </a:solidFill>
                <a:effectLst/>
                <a:latin typeface="Calibri" panose="020F0502020204030204" pitchFamily="34" charset="0"/>
                <a:ea typeface="Calibri" panose="020F0502020204030204" pitchFamily="34" charset="0"/>
                <a:cs typeface="Arial" panose="020B0604020202020204" pitchFamily="34" charset="0"/>
              </a:rPr>
              <a:t>, will be implemented on the Provider Portal, confirming the user is human.  Images presented will require your response. This additional security measure will ensure only humans are interacting with the Provider Portal, ensuring secure services and consistent performance for users. This new security enhancement will apply to select pages slowly over time, minimizing user impact.</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will start with eligibility verification for now, but will be spread across the portal. This is </a:t>
            </a:r>
          </a:p>
          <a:p>
            <a:r>
              <a:rPr lang="en-US" dirty="0"/>
              <a:t>Other </a:t>
            </a:r>
            <a:r>
              <a:rPr lang="en-US"/>
              <a:t>enhancements include:</a:t>
            </a:r>
            <a:endParaRPr lang="en-US" dirty="0"/>
          </a:p>
          <a:p>
            <a:r>
              <a:rPr lang="en-US" dirty="0"/>
              <a:t>Increased the attachments upload limit to 700mb</a:t>
            </a:r>
          </a:p>
          <a:p>
            <a:r>
              <a:rPr lang="en-US" dirty="0"/>
              <a:t>PA Inpatient Extensions for MUMP and Extension of Benefits,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21C73-9C13-4C6C-B1CC-F3886B4DB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83522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Please, please, please access your Provider Manuals to ensure that you are billing properly</a:t>
            </a:r>
          </a:p>
          <a:p>
            <a:r>
              <a:rPr lang="en-US" dirty="0"/>
              <a:t>Fee schedules are very handy to use when you want to know how much we pay for a procedure. </a:t>
            </a:r>
          </a:p>
          <a:p>
            <a:r>
              <a:rPr lang="en-US" dirty="0"/>
              <a:t>The Fee Schedule has been updated with Rate Increase for Immunizations.</a:t>
            </a:r>
          </a:p>
        </p:txBody>
      </p:sp>
      <p:sp>
        <p:nvSpPr>
          <p:cNvPr id="4" name="Slide Number Placeholder 3"/>
          <p:cNvSpPr>
            <a:spLocks noGrp="1"/>
          </p:cNvSpPr>
          <p:nvPr>
            <p:ph type="sldNum" sz="quarter" idx="5"/>
          </p:nvPr>
        </p:nvSpPr>
        <p:spPr/>
        <p:txBody>
          <a:bodyPr/>
          <a:lstStyle/>
          <a:p>
            <a:fld id="{5A9543F8-86CD-40EF-B73A-A37F88CE5D5A}" type="slidenum">
              <a:rPr lang="en-US" smtClean="0"/>
              <a:t>11</a:t>
            </a:fld>
            <a:endParaRPr lang="en-US"/>
          </a:p>
        </p:txBody>
      </p:sp>
    </p:spTree>
    <p:extLst>
      <p:ext uri="{BB962C8B-B14F-4D97-AF65-F5344CB8AC3E}">
        <p14:creationId xmlns:p14="http://schemas.microsoft.com/office/powerpoint/2010/main" val="358975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some new training opportunities coming! Please watch for these on the website under Training. See slide</a:t>
            </a:r>
          </a:p>
        </p:txBody>
      </p:sp>
      <p:sp>
        <p:nvSpPr>
          <p:cNvPr id="4" name="Slide Number Placeholder 3"/>
          <p:cNvSpPr>
            <a:spLocks noGrp="1"/>
          </p:cNvSpPr>
          <p:nvPr>
            <p:ph type="sldNum" sz="quarter" idx="5"/>
          </p:nvPr>
        </p:nvSpPr>
        <p:spPr/>
        <p:txBody>
          <a:bodyPr/>
          <a:lstStyle/>
          <a:p>
            <a:fld id="{5A9543F8-86CD-40EF-B73A-A37F88CE5D5A}" type="slidenum">
              <a:rPr lang="en-US" smtClean="0"/>
              <a:t>12</a:t>
            </a:fld>
            <a:endParaRPr lang="en-US"/>
          </a:p>
        </p:txBody>
      </p:sp>
    </p:spTree>
    <p:extLst>
      <p:ext uri="{BB962C8B-B14F-4D97-AF65-F5344CB8AC3E}">
        <p14:creationId xmlns:p14="http://schemas.microsoft.com/office/powerpoint/2010/main" val="3738196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Immunizations and Vaccines information on the website</a:t>
            </a:r>
          </a:p>
        </p:txBody>
      </p:sp>
      <p:sp>
        <p:nvSpPr>
          <p:cNvPr id="4" name="Slide Number Placeholder 3"/>
          <p:cNvSpPr>
            <a:spLocks noGrp="1"/>
          </p:cNvSpPr>
          <p:nvPr>
            <p:ph type="sldNum" sz="quarter" idx="5"/>
          </p:nvPr>
        </p:nvSpPr>
        <p:spPr/>
        <p:txBody>
          <a:bodyPr/>
          <a:lstStyle/>
          <a:p>
            <a:fld id="{5A9543F8-86CD-40EF-B73A-A37F88CE5D5A}" type="slidenum">
              <a:rPr lang="en-US" smtClean="0"/>
              <a:t>13</a:t>
            </a:fld>
            <a:endParaRPr lang="en-US"/>
          </a:p>
        </p:txBody>
      </p:sp>
    </p:spTree>
    <p:extLst>
      <p:ext uri="{BB962C8B-B14F-4D97-AF65-F5344CB8AC3E}">
        <p14:creationId xmlns:p14="http://schemas.microsoft.com/office/powerpoint/2010/main" val="41106123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some new training opportunities coming! Please watch for these on the website under Training</a:t>
            </a:r>
            <a:r>
              <a:rPr lang="en-US"/>
              <a:t>. </a:t>
            </a:r>
            <a:endParaRPr lang="en-US" dirty="0"/>
          </a:p>
        </p:txBody>
      </p:sp>
      <p:sp>
        <p:nvSpPr>
          <p:cNvPr id="4" name="Slide Number Placeholder 3"/>
          <p:cNvSpPr>
            <a:spLocks noGrp="1"/>
          </p:cNvSpPr>
          <p:nvPr>
            <p:ph type="sldNum" sz="quarter" idx="5"/>
          </p:nvPr>
        </p:nvSpPr>
        <p:spPr/>
        <p:txBody>
          <a:bodyPr/>
          <a:lstStyle/>
          <a:p>
            <a:fld id="{5A9543F8-86CD-40EF-B73A-A37F88CE5D5A}" type="slidenum">
              <a:rPr lang="en-US" smtClean="0"/>
              <a:t>14</a:t>
            </a:fld>
            <a:endParaRPr lang="en-US"/>
          </a:p>
        </p:txBody>
      </p:sp>
    </p:spTree>
    <p:extLst>
      <p:ext uri="{BB962C8B-B14F-4D97-AF65-F5344CB8AC3E}">
        <p14:creationId xmlns:p14="http://schemas.microsoft.com/office/powerpoint/2010/main" val="151827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ABW are going on right now. We’ve completed 4 and Our last one will be Nov 5</a:t>
            </a:r>
            <a:r>
              <a:rPr lang="en-US" baseline="30000" dirty="0"/>
              <a:t>th</a:t>
            </a:r>
            <a:endParaRPr lang="en-US" dirty="0"/>
          </a:p>
          <a:p>
            <a:r>
              <a:rPr lang="en-US" dirty="0"/>
              <a:t>Medicaid 101 the last Tuesday of each month. </a:t>
            </a:r>
          </a:p>
          <a:p>
            <a:r>
              <a:rPr lang="en-US" dirty="0"/>
              <a:t>New Provider Workshop/Webinar November 18</a:t>
            </a:r>
            <a:r>
              <a:rPr lang="en-US" baseline="30000" dirty="0"/>
              <a:t>th</a:t>
            </a:r>
            <a:endParaRPr lang="en-US" dirty="0"/>
          </a:p>
          <a:p>
            <a:endParaRPr lang="en-US" dirty="0"/>
          </a:p>
        </p:txBody>
      </p:sp>
      <p:sp>
        <p:nvSpPr>
          <p:cNvPr id="4" name="Slide Number Placeholder 3"/>
          <p:cNvSpPr>
            <a:spLocks noGrp="1"/>
          </p:cNvSpPr>
          <p:nvPr>
            <p:ph type="sldNum" sz="quarter" idx="5"/>
          </p:nvPr>
        </p:nvSpPr>
        <p:spPr/>
        <p:txBody>
          <a:bodyPr/>
          <a:lstStyle/>
          <a:p>
            <a:fld id="{5A9543F8-86CD-40EF-B73A-A37F88CE5D5A}" type="slidenum">
              <a:rPr lang="en-US" smtClean="0"/>
              <a:t>15</a:t>
            </a:fld>
            <a:endParaRPr lang="en-US"/>
          </a:p>
        </p:txBody>
      </p:sp>
    </p:spTree>
    <p:extLst>
      <p:ext uri="{BB962C8B-B14F-4D97-AF65-F5344CB8AC3E}">
        <p14:creationId xmlns:p14="http://schemas.microsoft.com/office/powerpoint/2010/main" val="3935382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Contact information: It’s very important to know who to call </a:t>
            </a:r>
          </a:p>
          <a:p>
            <a:endParaRPr lang="en-US" dirty="0"/>
          </a:p>
          <a:p>
            <a:r>
              <a:rPr lang="en-US" dirty="0"/>
              <a:t>Explain all the different entities in the Medicaid program. </a:t>
            </a:r>
          </a:p>
          <a:p>
            <a:r>
              <a:rPr lang="en-US" dirty="0"/>
              <a:t>Explain that this is who you call when you have specific questions about their organization. This cuts down on frustration when assistance is needed. </a:t>
            </a:r>
          </a:p>
          <a:p>
            <a:endParaRPr lang="en-US" dirty="0"/>
          </a:p>
          <a:p>
            <a:r>
              <a:rPr lang="en-US" dirty="0"/>
              <a:t>Mention Pharmacies that are going to be administering Flu vaccines must be enrolled in Medicaid and have a PV specialty code and required to bill your claim through DXC </a:t>
            </a:r>
          </a:p>
          <a:p>
            <a:r>
              <a:rPr lang="en-US" dirty="0"/>
              <a:t>PASSE-contact the PASSE for any questions about a bene that is on the PASSE program. There are three PASSE providers-Summit, Empower and AR Total Care.  </a:t>
            </a:r>
          </a:p>
          <a:p>
            <a:endParaRPr lang="en-US" dirty="0"/>
          </a:p>
          <a:p>
            <a:endParaRPr lang="en-US" dirty="0"/>
          </a:p>
        </p:txBody>
      </p:sp>
      <p:sp>
        <p:nvSpPr>
          <p:cNvPr id="4" name="Slide Number Placeholder 3"/>
          <p:cNvSpPr>
            <a:spLocks noGrp="1"/>
          </p:cNvSpPr>
          <p:nvPr>
            <p:ph type="sldNum" sz="quarter" idx="5"/>
          </p:nvPr>
        </p:nvSpPr>
        <p:spPr/>
        <p:txBody>
          <a:bodyPr/>
          <a:lstStyle/>
          <a:p>
            <a:fld id="{5A9543F8-86CD-40EF-B73A-A37F88CE5D5A}" type="slidenum">
              <a:rPr lang="en-US" smtClean="0"/>
              <a:t>16</a:t>
            </a:fld>
            <a:endParaRPr lang="en-US"/>
          </a:p>
        </p:txBody>
      </p:sp>
    </p:spTree>
    <p:extLst>
      <p:ext uri="{BB962C8B-B14F-4D97-AF65-F5344CB8AC3E}">
        <p14:creationId xmlns:p14="http://schemas.microsoft.com/office/powerpoint/2010/main" val="7587213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853E8-D85F-5D49-95D2-E1D96ABFE2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04590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the agenda items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543F8-86CD-40EF-B73A-A37F88CE5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813360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each The Arkansas Department of Human Services is a large organization, within that organization is the </a:t>
            </a:r>
            <a:r>
              <a:rPr lang="en-US" dirty="0" err="1"/>
              <a:t>Devision</a:t>
            </a:r>
            <a:r>
              <a:rPr lang="en-US" dirty="0"/>
              <a:t> of Medical Services(establishes policy, reimbursement rates for all the Medicaid programs)</a:t>
            </a:r>
          </a:p>
          <a:p>
            <a:r>
              <a:rPr lang="en-US" dirty="0"/>
              <a:t>DXC is the Fiscal Agent for the Medicaid program, which Enrolls provider into the Medicaid program, process claims, issue Ras, houses all of the provider, beneficiary, claim and payment information)</a:t>
            </a:r>
          </a:p>
          <a:p>
            <a:r>
              <a:rPr lang="en-US" dirty="0"/>
              <a:t>AFMC is a subcontractor for DXC….that is the team that I am on.</a:t>
            </a:r>
          </a:p>
          <a:p>
            <a:r>
              <a:rPr lang="en-US" dirty="0"/>
              <a:t> Go to next slide to explain what AFMC does.  </a:t>
            </a:r>
          </a:p>
        </p:txBody>
      </p:sp>
      <p:sp>
        <p:nvSpPr>
          <p:cNvPr id="4" name="Slide Number Placeholder 3"/>
          <p:cNvSpPr>
            <a:spLocks noGrp="1"/>
          </p:cNvSpPr>
          <p:nvPr>
            <p:ph type="sldNum" sz="quarter" idx="5"/>
          </p:nvPr>
        </p:nvSpPr>
        <p:spPr/>
        <p:txBody>
          <a:bodyPr/>
          <a:lstStyle/>
          <a:p>
            <a:fld id="{5A9543F8-86CD-40EF-B73A-A37F88CE5D5A}" type="slidenum">
              <a:rPr lang="en-US" smtClean="0"/>
              <a:t>3</a:t>
            </a:fld>
            <a:endParaRPr lang="en-US"/>
          </a:p>
        </p:txBody>
      </p:sp>
    </p:spTree>
    <p:extLst>
      <p:ext uri="{BB962C8B-B14F-4D97-AF65-F5344CB8AC3E}">
        <p14:creationId xmlns:p14="http://schemas.microsoft.com/office/powerpoint/2010/main" val="14476135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AFMC does a lot of different things and sometimes people get confused on what our team does. </a:t>
            </a:r>
          </a:p>
          <a:p>
            <a:r>
              <a:rPr lang="en-US" dirty="0"/>
              <a:t>See next slide to explain the MMIS Outreach team</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A853E8-D85F-5D49-95D2-E1D96ABFE2B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5781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how the outreach team uses the policy to assist will the billing. We should always refer you to the policy </a:t>
            </a:r>
          </a:p>
          <a:p>
            <a:r>
              <a:rPr lang="en-US" dirty="0"/>
              <a:t>Let them know that the Provider Relations team deals with policy issues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21C73-9C13-4C6C-B1CC-F3886B4DB8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8761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900" dirty="0"/>
              <a:t>Show the map while introducing the team. Explain the difference between MMIS and Provider Relations team.</a:t>
            </a:r>
          </a:p>
          <a:p>
            <a:r>
              <a:rPr lang="en-US" sz="1900" dirty="0"/>
              <a:t>MMIS-Escalated billing issues, new provider training</a:t>
            </a:r>
          </a:p>
          <a:p>
            <a:r>
              <a:rPr lang="en-US" sz="1900" dirty="0"/>
              <a:t>Provider Relations-Policy, EPSDT, PCMH, specialty providers-PASSE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543F8-86CD-40EF-B73A-A37F88CE5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10676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Call our specialists when you have escalated issues.</a:t>
            </a:r>
          </a:p>
        </p:txBody>
      </p:sp>
      <p:sp>
        <p:nvSpPr>
          <p:cNvPr id="4" name="Slide Number Placeholder 3"/>
          <p:cNvSpPr>
            <a:spLocks noGrp="1"/>
          </p:cNvSpPr>
          <p:nvPr>
            <p:ph type="sldNum" sz="quarter" idx="5"/>
          </p:nvPr>
        </p:nvSpPr>
        <p:spPr/>
        <p:txBody>
          <a:bodyPr/>
          <a:lstStyle/>
          <a:p>
            <a:fld id="{5A9543F8-86CD-40EF-B73A-A37F88CE5D5A}" type="slidenum">
              <a:rPr lang="en-US" smtClean="0"/>
              <a:t>7</a:t>
            </a:fld>
            <a:endParaRPr lang="en-US"/>
          </a:p>
        </p:txBody>
      </p:sp>
    </p:spTree>
    <p:extLst>
      <p:ext uri="{BB962C8B-B14F-4D97-AF65-F5344CB8AC3E}">
        <p14:creationId xmlns:p14="http://schemas.microsoft.com/office/powerpoint/2010/main" val="1887702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Discuss the new and exciting things coming to the Healthcare Portal</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543F8-86CD-40EF-B73A-A37F88CE5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55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all the things that can be done on the portal. </a:t>
            </a:r>
          </a:p>
          <a:p>
            <a:r>
              <a:rPr lang="en-US" dirty="0"/>
              <a:t>Next slide covers enhancements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9543F8-86CD-40EF-B73A-A37F88CE5D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12112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erson sitting at a desk in front of a computer keyboard&#10;&#10;Description automatically generated">
            <a:extLst>
              <a:ext uri="{FF2B5EF4-FFF2-40B4-BE49-F238E27FC236}">
                <a16:creationId xmlns:a16="http://schemas.microsoft.com/office/drawing/2014/main" id="{BF8D767C-9DAF-EE46-B8D7-0F6B3E10D3E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033"/>
            <a:ext cx="12192000" cy="6844245"/>
          </a:xfrm>
          <a:prstGeom prst="rect">
            <a:avLst/>
          </a:prstGeom>
        </p:spPr>
      </p:pic>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B7D671-7097-F34D-8500-8DBDA5B54E4D}" type="datetime1">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3BC5FC-C31D-C843-99BF-35F8EB53695F}"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9A9ED035-1784-4023-AE12-B5B77B616404}"/>
              </a:ext>
            </a:extLst>
          </p:cNvPr>
          <p:cNvPicPr>
            <a:picLocks noChangeAspect="1"/>
          </p:cNvPicPr>
          <p:nvPr userDrawn="1"/>
        </p:nvPicPr>
        <p:blipFill rotWithShape="1">
          <a:blip r:embed="rId3"/>
          <a:srcRect t="60000"/>
          <a:stretch/>
        </p:blipFill>
        <p:spPr>
          <a:xfrm>
            <a:off x="0" y="4114800"/>
            <a:ext cx="12192000" cy="2743200"/>
          </a:xfrm>
          <a:prstGeom prst="rect">
            <a:avLst/>
          </a:prstGeom>
        </p:spPr>
      </p:pic>
    </p:spTree>
    <p:extLst>
      <p:ext uri="{BB962C8B-B14F-4D97-AF65-F5344CB8AC3E}">
        <p14:creationId xmlns:p14="http://schemas.microsoft.com/office/powerpoint/2010/main" val="117086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2F64D-7C05-4084-B31E-BE483B1CA7E5}"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4039858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Line, Subtitle and Content">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41960" y="880226"/>
            <a:ext cx="11318240" cy="512961"/>
          </a:xfrm>
          <a:prstGeom prst="rect">
            <a:avLst/>
          </a:prstGeom>
        </p:spPr>
        <p:txBody>
          <a:bodyPr>
            <a:spAutoFit/>
          </a:bodyPr>
          <a:lstStyle>
            <a:lvl1pPr marL="0" indent="0" algn="l">
              <a:lnSpc>
                <a:spcPts val="4000"/>
              </a:lnSpc>
              <a:buNone/>
              <a:defRPr sz="2933">
                <a:solidFill>
                  <a:schemeClr val="tx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dirty="0"/>
              <a:t>Click to edit Master subtitle style</a:t>
            </a:r>
          </a:p>
        </p:txBody>
      </p:sp>
      <p:sp>
        <p:nvSpPr>
          <p:cNvPr id="7" name="Title 6"/>
          <p:cNvSpPr>
            <a:spLocks noGrp="1"/>
          </p:cNvSpPr>
          <p:nvPr>
            <p:ph type="title"/>
          </p:nvPr>
        </p:nvSpPr>
        <p:spPr>
          <a:xfrm>
            <a:off x="441960" y="360198"/>
            <a:ext cx="11318240" cy="387798"/>
          </a:xfrm>
        </p:spPr>
        <p:txBody>
          <a:bodyPr>
            <a:spAutoFit/>
          </a:bodyPr>
          <a:lstStyle/>
          <a:p>
            <a:r>
              <a:rPr lang="en-US" noProof="0" dirty="0"/>
              <a:t>Click to edit Master title style</a:t>
            </a:r>
          </a:p>
        </p:txBody>
      </p:sp>
      <p:sp>
        <p:nvSpPr>
          <p:cNvPr id="11" name="Text Placeholder 10"/>
          <p:cNvSpPr>
            <a:spLocks noGrp="1"/>
          </p:cNvSpPr>
          <p:nvPr>
            <p:ph type="body" sz="quarter" idx="14"/>
          </p:nvPr>
        </p:nvSpPr>
        <p:spPr>
          <a:xfrm>
            <a:off x="441600" y="1977601"/>
            <a:ext cx="11318600" cy="3845351"/>
          </a:xfrm>
        </p:spPr>
        <p:txBody>
          <a:bodyPr>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00584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Title with content">
    <p:bg>
      <p:bgPr>
        <a:solidFill>
          <a:schemeClr val="bg1"/>
        </a:solidFill>
        <a:effectLst/>
      </p:bgPr>
    </p:bg>
    <p:spTree>
      <p:nvGrpSpPr>
        <p:cNvPr id="1" name=""/>
        <p:cNvGrpSpPr/>
        <p:nvPr/>
      </p:nvGrpSpPr>
      <p:grpSpPr>
        <a:xfrm>
          <a:off x="0" y="0"/>
          <a:ext cx="0" cy="0"/>
          <a:chOff x="0" y="0"/>
          <a:chExt cx="0" cy="0"/>
        </a:xfrm>
      </p:grpSpPr>
      <p:sp>
        <p:nvSpPr>
          <p:cNvPr id="7" name="Title 6"/>
          <p:cNvSpPr>
            <a:spLocks noGrp="1"/>
          </p:cNvSpPr>
          <p:nvPr>
            <p:ph type="title" hasCustomPrompt="1"/>
          </p:nvPr>
        </p:nvSpPr>
        <p:spPr bwMode="black">
          <a:xfrm>
            <a:off x="441960" y="242371"/>
            <a:ext cx="11379624" cy="574516"/>
          </a:xfrm>
        </p:spPr>
        <p:txBody>
          <a:bodyPr wrap="square">
            <a:noAutofit/>
          </a:bodyPr>
          <a:lstStyle>
            <a:lvl1pPr>
              <a:defRPr b="1" i="0">
                <a:solidFill>
                  <a:srgbClr val="000000"/>
                </a:solidFill>
                <a:latin typeface="HP Simplified" pitchFamily="34" charset="0"/>
                <a:cs typeface="HP Simplified" pitchFamily="34" charset="0"/>
              </a:defRPr>
            </a:lvl1pPr>
          </a:lstStyle>
          <a:p>
            <a:r>
              <a:rPr lang="en-US" noProof="0" dirty="0"/>
              <a:t>Click to edit master title style</a:t>
            </a:r>
          </a:p>
        </p:txBody>
      </p:sp>
      <p:sp>
        <p:nvSpPr>
          <p:cNvPr id="6" name="Content Placeholder 5"/>
          <p:cNvSpPr>
            <a:spLocks noGrp="1"/>
          </p:cNvSpPr>
          <p:nvPr>
            <p:ph sz="quarter" idx="10"/>
          </p:nvPr>
        </p:nvSpPr>
        <p:spPr>
          <a:xfrm>
            <a:off x="438912" y="1193219"/>
            <a:ext cx="10906421" cy="4918656"/>
          </a:xfrm>
        </p:spPr>
        <p:txBody>
          <a:bodyPr wrap="square">
            <a:noAutofit/>
          </a:bodyPr>
          <a:lstStyle>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094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B2F64D-7C05-4084-B31E-BE483B1CA7E5}"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361117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B2F64D-7C05-4084-B31E-BE483B1CA7E5}"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2719219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CB2F64D-7C05-4084-B31E-BE483B1CA7E5}"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1270251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B2F64D-7C05-4084-B31E-BE483B1CA7E5}" type="datetimeFigureOut">
              <a:rPr lang="en-US" smtClean="0"/>
              <a:t>10/12/2020</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10297437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B2F64D-7C05-4084-B31E-BE483B1CA7E5}" type="datetimeFigureOut">
              <a:rPr lang="en-US" smtClean="0"/>
              <a:t>10/12/2020</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399966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2F64D-7C05-4084-B31E-BE483B1CA7E5}"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16753818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2F64D-7C05-4084-B31E-BE483B1CA7E5}"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2074594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B2F64D-7C05-4084-B31E-BE483B1CA7E5}"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24ABADC-375D-403D-AB55-B35B4D9360BD}" type="slidenum">
              <a:rPr lang="en-US" smtClean="0"/>
              <a:t>‹#›</a:t>
            </a:fld>
            <a:endParaRPr lang="en-US"/>
          </a:p>
        </p:txBody>
      </p:sp>
    </p:spTree>
    <p:extLst>
      <p:ext uri="{BB962C8B-B14F-4D97-AF65-F5344CB8AC3E}">
        <p14:creationId xmlns:p14="http://schemas.microsoft.com/office/powerpoint/2010/main" val="11881267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descr="A close up of a logo&#10;&#10;Description automatically generated">
            <a:extLst>
              <a:ext uri="{FF2B5EF4-FFF2-40B4-BE49-F238E27FC236}">
                <a16:creationId xmlns:a16="http://schemas.microsoft.com/office/drawing/2014/main" id="{60B00C62-E9C5-C94F-9EBF-CAFCBA95D67C}"/>
              </a:ext>
            </a:extLst>
          </p:cNvPr>
          <p:cNvPicPr>
            <a:picLocks noChangeAspect="1"/>
          </p:cNvPicPr>
          <p:nvPr/>
        </p:nvPicPr>
        <p:blipFill>
          <a:blip r:embed="rId14"/>
          <a:stretch>
            <a:fillRect/>
          </a:stretch>
        </p:blipFill>
        <p:spPr>
          <a:xfrm>
            <a:off x="0" y="0"/>
            <a:ext cx="12192000" cy="6858000"/>
          </a:xfrm>
          <a:prstGeom prst="rect">
            <a:avLst/>
          </a:prstGeom>
        </p:spPr>
      </p:pic>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2583"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B2F64D-7C05-4084-B31E-BE483B1CA7E5}" type="datetimeFigureOut">
              <a:rPr lang="en-US" smtClean="0"/>
              <a:t>10/12/2020</a:t>
            </a:fld>
            <a:endParaRPr lang="en-US"/>
          </a:p>
        </p:txBody>
      </p:sp>
      <p:sp>
        <p:nvSpPr>
          <p:cNvPr id="5" name="Footer Placeholder 4"/>
          <p:cNvSpPr>
            <a:spLocks noGrp="1"/>
          </p:cNvSpPr>
          <p:nvPr>
            <p:ph type="ftr" sz="quarter" idx="3"/>
          </p:nvPr>
        </p:nvSpPr>
        <p:spPr>
          <a:xfrm>
            <a:off x="4770783" y="6356350"/>
            <a:ext cx="322027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621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ABADC-375D-403D-AB55-B35B4D9360BD}" type="slidenum">
              <a:rPr lang="en-US" smtClean="0"/>
              <a:t>‹#›</a:t>
            </a:fld>
            <a:endParaRPr lang="en-US"/>
          </a:p>
        </p:txBody>
      </p:sp>
    </p:spTree>
    <p:extLst>
      <p:ext uri="{BB962C8B-B14F-4D97-AF65-F5344CB8AC3E}">
        <p14:creationId xmlns:p14="http://schemas.microsoft.com/office/powerpoint/2010/main" val="131192319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90" r:id="rId11"/>
    <p:sldLayoutId id="2147483691"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medicaid.mmis.arkansas.gov/"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medicaid.mmis.arkansas.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www.afmc.org/providerrelations" TargetMode="External"/><Relationship Id="rId3" Type="http://schemas.openxmlformats.org/officeDocument/2006/relationships/hyperlink" Target="https://humanservices.arkansas.gov/offices" TargetMode="External"/><Relationship Id="rId7" Type="http://schemas.openxmlformats.org/officeDocument/2006/relationships/hyperlink" Target="http://www.seeyourdoc.org/"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www.afmc.org/mmis" TargetMode="External"/><Relationship Id="rId5" Type="http://schemas.openxmlformats.org/officeDocument/2006/relationships/hyperlink" Target="http://www.afmc.org/" TargetMode="External"/><Relationship Id="rId10" Type="http://schemas.openxmlformats.org/officeDocument/2006/relationships/hyperlink" Target="https://hms.com/" TargetMode="External"/><Relationship Id="rId4" Type="http://schemas.openxmlformats.org/officeDocument/2006/relationships/hyperlink" Target="https://humanservices.arkansas.gov/offices/dhs-county-office-map" TargetMode="External"/><Relationship Id="rId9" Type="http://schemas.openxmlformats.org/officeDocument/2006/relationships/hyperlink" Target="mailto:Ar.pr@eqh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afmc.org/"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afmc.org/mmis"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medicaid.mmis.arkansas.gov/"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27350-1B5C-BC47-B9EF-AFE2D7CA75A8}"/>
              </a:ext>
            </a:extLst>
          </p:cNvPr>
          <p:cNvSpPr>
            <a:spLocks noGrp="1"/>
          </p:cNvSpPr>
          <p:nvPr>
            <p:ph type="ctrTitle"/>
          </p:nvPr>
        </p:nvSpPr>
        <p:spPr>
          <a:xfrm>
            <a:off x="1524000" y="1122363"/>
            <a:ext cx="9144000" cy="1232530"/>
          </a:xfrm>
        </p:spPr>
        <p:txBody>
          <a:bodyPr/>
          <a:lstStyle/>
          <a:p>
            <a:r>
              <a:rPr lang="en-US" dirty="0">
                <a:ln w="15875">
                  <a:noFill/>
                </a:ln>
                <a:effectLst>
                  <a:glow rad="177800">
                    <a:schemeClr val="bg1">
                      <a:alpha val="90000"/>
                    </a:schemeClr>
                  </a:glow>
                </a:effectLst>
              </a:rPr>
              <a:t>Arkansas Medical Society</a:t>
            </a:r>
          </a:p>
        </p:txBody>
      </p:sp>
      <p:sp>
        <p:nvSpPr>
          <p:cNvPr id="3" name="Subtitle 2">
            <a:extLst>
              <a:ext uri="{FF2B5EF4-FFF2-40B4-BE49-F238E27FC236}">
                <a16:creationId xmlns:a16="http://schemas.microsoft.com/office/drawing/2014/main" id="{FE92B417-C732-604A-B468-F5262F055478}"/>
              </a:ext>
            </a:extLst>
          </p:cNvPr>
          <p:cNvSpPr>
            <a:spLocks noGrp="1"/>
          </p:cNvSpPr>
          <p:nvPr>
            <p:ph type="subTitle" idx="1"/>
          </p:nvPr>
        </p:nvSpPr>
        <p:spPr>
          <a:xfrm>
            <a:off x="1524000" y="2455102"/>
            <a:ext cx="9144000" cy="1565754"/>
          </a:xfrm>
        </p:spPr>
        <p:txBody>
          <a:bodyPr/>
          <a:lstStyle/>
          <a:p>
            <a:r>
              <a:rPr lang="en-US" sz="3000" dirty="0">
                <a:solidFill>
                  <a:srgbClr val="000000"/>
                </a:solidFill>
                <a:effectLst>
                  <a:glow rad="127000">
                    <a:schemeClr val="bg1"/>
                  </a:glow>
                </a:effectLst>
                <a:latin typeface="Calibri Light" panose="020F0302020204030204" pitchFamily="34" charset="0"/>
                <a:ea typeface="Times New Roman" panose="02020603050405020304" pitchFamily="18" charset="0"/>
                <a:cs typeface="Calibri Light" panose="020F0302020204030204" pitchFamily="34" charset="0"/>
              </a:rPr>
              <a:t>Karen Young</a:t>
            </a:r>
          </a:p>
          <a:p>
            <a:r>
              <a:rPr lang="en-US" dirty="0">
                <a:solidFill>
                  <a:srgbClr val="000000"/>
                </a:solidFill>
                <a:effectLst>
                  <a:glow rad="127000">
                    <a:schemeClr val="bg1"/>
                  </a:glow>
                </a:effectLst>
                <a:latin typeface="Calibri Light" panose="020F0302020204030204" pitchFamily="34" charset="0"/>
                <a:ea typeface="Times New Roman" panose="02020603050405020304" pitchFamily="18" charset="0"/>
                <a:cs typeface="Calibri Light" panose="020F0302020204030204" pitchFamily="34" charset="0"/>
              </a:rPr>
              <a:t>Training and Program Developer, MMIS,</a:t>
            </a:r>
            <a:r>
              <a:rPr lang="en-US" dirty="0">
                <a:effectLst>
                  <a:glow rad="127000">
                    <a:schemeClr val="bg1"/>
                  </a:glow>
                </a:effectLst>
                <a:latin typeface="Calibri Light" panose="020F0302020204030204" pitchFamily="34" charset="0"/>
                <a:ea typeface="Times New Roman" panose="02020603050405020304" pitchFamily="18" charset="0"/>
                <a:cs typeface="Calibri Light" panose="020F0302020204030204" pitchFamily="34" charset="0"/>
              </a:rPr>
              <a:t> </a:t>
            </a:r>
            <a:r>
              <a:rPr lang="en-US" dirty="0">
                <a:solidFill>
                  <a:srgbClr val="000000"/>
                </a:solidFill>
                <a:effectLst>
                  <a:glow rad="127000">
                    <a:schemeClr val="bg1"/>
                  </a:glow>
                </a:effectLst>
                <a:latin typeface="Calibri Light" panose="020F0302020204030204" pitchFamily="34" charset="0"/>
                <a:ea typeface="Times New Roman" panose="02020603050405020304" pitchFamily="18" charset="0"/>
                <a:cs typeface="Calibri Light" panose="020F0302020204030204" pitchFamily="34" charset="0"/>
              </a:rPr>
              <a:t>AFMC</a:t>
            </a:r>
            <a:endParaRPr lang="en-US" dirty="0">
              <a:effectLst>
                <a:glow rad="127000">
                  <a:schemeClr val="bg1"/>
                </a:glow>
              </a:effectLst>
              <a:latin typeface="Calibri Light" panose="020F0302020204030204" pitchFamily="34" charset="0"/>
              <a:cs typeface="Calibri Light" panose="020F0302020204030204" pitchFamily="34" charset="0"/>
            </a:endParaRPr>
          </a:p>
          <a:p>
            <a:endParaRPr lang="en-US" dirty="0"/>
          </a:p>
        </p:txBody>
      </p:sp>
      <p:sp>
        <p:nvSpPr>
          <p:cNvPr id="4" name="TextBox 3">
            <a:extLst>
              <a:ext uri="{FF2B5EF4-FFF2-40B4-BE49-F238E27FC236}">
                <a16:creationId xmlns:a16="http://schemas.microsoft.com/office/drawing/2014/main" id="{7875C852-150E-8A41-8A1A-5FC0F44E26EA}"/>
              </a:ext>
            </a:extLst>
          </p:cNvPr>
          <p:cNvSpPr txBox="1"/>
          <p:nvPr/>
        </p:nvSpPr>
        <p:spPr>
          <a:xfrm>
            <a:off x="392886" y="275771"/>
            <a:ext cx="189186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effectLst>
                  <a:glow rad="63500">
                    <a:schemeClr val="bg1">
                      <a:alpha val="91000"/>
                    </a:schemeClr>
                  </a:glow>
                </a:effectLst>
                <a:latin typeface="Calibri" panose="020F0502020204030204"/>
              </a:rPr>
              <a:t>October</a:t>
            </a:r>
            <a:r>
              <a:rPr kumimoji="0" lang="en-US" sz="1800" b="0" i="0" u="none" strike="noStrike" kern="1200" cap="none" spc="0" normalizeH="0" baseline="0" noProof="0" dirty="0">
                <a:ln>
                  <a:noFill/>
                </a:ln>
                <a:solidFill>
                  <a:srgbClr val="000000"/>
                </a:solidFill>
                <a:effectLst>
                  <a:glow rad="63500">
                    <a:schemeClr val="bg1">
                      <a:alpha val="91000"/>
                    </a:schemeClr>
                  </a:glow>
                </a:effectLst>
                <a:uLnTx/>
                <a:uFillTx/>
                <a:latin typeface="Calibri" panose="020F0502020204030204"/>
                <a:ea typeface="+mn-ea"/>
                <a:cs typeface="+mn-cs"/>
              </a:rPr>
              <a:t> 2020</a:t>
            </a:r>
          </a:p>
        </p:txBody>
      </p:sp>
    </p:spTree>
    <p:extLst>
      <p:ext uri="{BB962C8B-B14F-4D97-AF65-F5344CB8AC3E}">
        <p14:creationId xmlns:p14="http://schemas.microsoft.com/office/powerpoint/2010/main" val="4105407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78F-4899-804E-8882-26D4EE1CB7ED}"/>
              </a:ext>
            </a:extLst>
          </p:cNvPr>
          <p:cNvSpPr>
            <a:spLocks noGrp="1"/>
          </p:cNvSpPr>
          <p:nvPr>
            <p:ph type="title"/>
          </p:nvPr>
        </p:nvSpPr>
        <p:spPr/>
        <p:txBody>
          <a:bodyPr>
            <a:noAutofit/>
          </a:bodyPr>
          <a:lstStyle/>
          <a:p>
            <a:r>
              <a:rPr lang="en-US" dirty="0"/>
              <a:t>Healthcare Portal Enhancements </a:t>
            </a:r>
          </a:p>
        </p:txBody>
      </p:sp>
      <p:sp>
        <p:nvSpPr>
          <p:cNvPr id="5" name="Content Placeholder 4">
            <a:extLst>
              <a:ext uri="{FF2B5EF4-FFF2-40B4-BE49-F238E27FC236}">
                <a16:creationId xmlns:a16="http://schemas.microsoft.com/office/drawing/2014/main" id="{38219FC9-D64A-4601-A06B-588B7B2BCB0D}"/>
              </a:ext>
            </a:extLst>
          </p:cNvPr>
          <p:cNvSpPr>
            <a:spLocks noGrp="1"/>
          </p:cNvSpPr>
          <p:nvPr>
            <p:ph idx="1"/>
          </p:nvPr>
        </p:nvSpPr>
        <p:spPr/>
        <p:txBody>
          <a:bodyPr>
            <a:normAutofit/>
          </a:bodyPr>
          <a:lstStyle/>
          <a:p>
            <a:r>
              <a:rPr lang="en-US" dirty="0"/>
              <a:t>Saved claims</a:t>
            </a:r>
          </a:p>
          <a:p>
            <a:r>
              <a:rPr lang="en-US" dirty="0"/>
              <a:t>Maintain favorites added to claims tab</a:t>
            </a:r>
          </a:p>
          <a:p>
            <a:r>
              <a:rPr lang="en-US" dirty="0"/>
              <a:t>Provider function tab updated</a:t>
            </a:r>
          </a:p>
          <a:p>
            <a:r>
              <a:rPr lang="en-US" dirty="0"/>
              <a:t>Affiliation panel under characteristics </a:t>
            </a:r>
          </a:p>
          <a:p>
            <a:r>
              <a:rPr lang="en-US" dirty="0"/>
              <a:t>Additional DEA number added on application</a:t>
            </a:r>
          </a:p>
          <a:p>
            <a:r>
              <a:rPr lang="en-US" dirty="0" err="1"/>
              <a:t>ReCAPTCHA</a:t>
            </a:r>
            <a:r>
              <a:rPr lang="en-US" dirty="0"/>
              <a:t> </a:t>
            </a:r>
            <a:r>
              <a:rPr lang="en-US" i="1" dirty="0"/>
              <a:t>(coming soon)</a:t>
            </a:r>
          </a:p>
          <a:p>
            <a:endParaRPr lang="en-US" dirty="0"/>
          </a:p>
        </p:txBody>
      </p:sp>
    </p:spTree>
    <p:extLst>
      <p:ext uri="{BB962C8B-B14F-4D97-AF65-F5344CB8AC3E}">
        <p14:creationId xmlns:p14="http://schemas.microsoft.com/office/powerpoint/2010/main" val="2051690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nSpc>
                <a:spcPct val="107000"/>
              </a:lnSpc>
              <a:spcAft>
                <a:spcPts val="800"/>
              </a:spcAft>
            </a:pPr>
            <a:r>
              <a:rPr lang="en-US" b="0" dirty="0">
                <a:solidFill>
                  <a:srgbClr val="222222"/>
                </a:solidFill>
                <a:ea typeface="Times New Roman" panose="02020603050405020304" pitchFamily="18" charset="0"/>
                <a:cs typeface="Times New Roman" panose="02020603050405020304" pitchFamily="18" charset="0"/>
              </a:rPr>
              <a:t>Tools and Resources</a:t>
            </a:r>
            <a:endParaRPr lang="en-US" sz="1800" b="0" dirty="0">
              <a:ea typeface="Calibri" panose="020F0502020204030204" pitchFamily="34" charset="0"/>
              <a:cs typeface="Times New Roman" panose="02020603050405020304" pitchFamily="18" charset="0"/>
            </a:endParaRPr>
          </a:p>
        </p:txBody>
      </p:sp>
      <p:sp>
        <p:nvSpPr>
          <p:cNvPr id="4" name="Content Placeholder 3"/>
          <p:cNvSpPr>
            <a:spLocks noGrp="1"/>
          </p:cNvSpPr>
          <p:nvPr>
            <p:ph idx="1"/>
          </p:nvPr>
        </p:nvSpPr>
        <p:spPr/>
        <p:txBody>
          <a:bodyPr>
            <a:normAutofit/>
          </a:bodyPr>
          <a:lstStyle/>
          <a:p>
            <a:pPr marL="293688" indent="-293688">
              <a:lnSpc>
                <a:spcPct val="107000"/>
              </a:lnSpc>
              <a:spcBef>
                <a:spcPts val="600"/>
              </a:spcBef>
              <a:spcAft>
                <a:spcPts val="800"/>
              </a:spcAft>
              <a:buFont typeface="Arial" panose="020B0604020202020204" pitchFamily="34" charset="0"/>
              <a:buChar char="•"/>
            </a:pPr>
            <a:r>
              <a:rPr lang="en-US" dirty="0">
                <a:solidFill>
                  <a:srgbClr val="222222"/>
                </a:solidFill>
                <a:ea typeface="Times New Roman" panose="02020603050405020304" pitchFamily="18" charset="0"/>
                <a:cs typeface="Calibri" panose="020F0502020204030204" pitchFamily="34" charset="0"/>
              </a:rPr>
              <a:t>Medicaid website: </a:t>
            </a:r>
            <a:r>
              <a:rPr lang="en-US" dirty="0">
                <a:solidFill>
                  <a:srgbClr val="222222"/>
                </a:solidFill>
                <a:ea typeface="Times New Roman" panose="02020603050405020304" pitchFamily="18" charset="0"/>
                <a:cs typeface="Calibri" panose="020F0502020204030204" pitchFamily="34" charset="0"/>
                <a:hlinkClick r:id="rId3"/>
              </a:rPr>
              <a:t>https://medicaid.mmis.arkansas.gov</a:t>
            </a:r>
            <a:r>
              <a:rPr lang="en-US" dirty="0">
                <a:solidFill>
                  <a:srgbClr val="222222"/>
                </a:solidFill>
                <a:ea typeface="Times New Roman" panose="02020603050405020304" pitchFamily="18" charset="0"/>
                <a:cs typeface="Calibri" panose="020F0502020204030204" pitchFamily="34" charset="0"/>
              </a:rPr>
              <a:t> </a:t>
            </a:r>
            <a:endParaRPr lang="en-US" dirty="0">
              <a:ea typeface="Times New Roman" panose="02020603050405020304" pitchFamily="18" charset="0"/>
              <a:cs typeface="Calibri" panose="020F0502020204030204" pitchFamily="34" charset="0"/>
            </a:endParaRPr>
          </a:p>
          <a:p>
            <a:pPr marL="293688" indent="-293688">
              <a:lnSpc>
                <a:spcPct val="107000"/>
              </a:lnSpc>
              <a:spcBef>
                <a:spcPts val="600"/>
              </a:spcBef>
              <a:spcAft>
                <a:spcPts val="800"/>
              </a:spcAft>
              <a:buFont typeface="Arial" panose="020B0604020202020204" pitchFamily="34" charset="0"/>
              <a:buChar char="•"/>
            </a:pPr>
            <a:r>
              <a:rPr lang="en-US" dirty="0">
                <a:solidFill>
                  <a:srgbClr val="222222"/>
                </a:solidFill>
                <a:ea typeface="Times New Roman" panose="02020603050405020304" pitchFamily="18" charset="0"/>
                <a:cs typeface="Calibri" panose="020F0502020204030204" pitchFamily="34" charset="0"/>
              </a:rPr>
              <a:t>Provider manuals </a:t>
            </a:r>
          </a:p>
          <a:p>
            <a:pPr marL="293688" indent="-293688">
              <a:lnSpc>
                <a:spcPct val="107000"/>
              </a:lnSpc>
              <a:spcBef>
                <a:spcPts val="600"/>
              </a:spcBef>
              <a:spcAft>
                <a:spcPts val="800"/>
              </a:spcAft>
              <a:buFont typeface="Arial" panose="020B0604020202020204" pitchFamily="34" charset="0"/>
              <a:buChar char="•"/>
            </a:pPr>
            <a:r>
              <a:rPr lang="en-US" dirty="0">
                <a:solidFill>
                  <a:srgbClr val="222222"/>
                </a:solidFill>
                <a:ea typeface="Times New Roman" panose="02020603050405020304" pitchFamily="18" charset="0"/>
                <a:cs typeface="Calibri" panose="020F0502020204030204" pitchFamily="34" charset="0"/>
              </a:rPr>
              <a:t>FAQs</a:t>
            </a:r>
          </a:p>
          <a:p>
            <a:pPr marL="293688" indent="-293688">
              <a:lnSpc>
                <a:spcPct val="107000"/>
              </a:lnSpc>
              <a:spcBef>
                <a:spcPts val="600"/>
              </a:spcBef>
              <a:spcAft>
                <a:spcPts val="800"/>
              </a:spcAft>
              <a:buFont typeface="Arial" panose="020B0604020202020204" pitchFamily="34" charset="0"/>
              <a:buChar char="•"/>
            </a:pPr>
            <a:r>
              <a:rPr lang="en-US" dirty="0">
                <a:solidFill>
                  <a:srgbClr val="222222"/>
                </a:solidFill>
                <a:ea typeface="Times New Roman" panose="02020603050405020304" pitchFamily="18" charset="0"/>
                <a:cs typeface="Calibri" panose="020F0502020204030204" pitchFamily="34" charset="0"/>
              </a:rPr>
              <a:t>Vendor specs</a:t>
            </a:r>
          </a:p>
          <a:p>
            <a:pPr marL="293688" indent="-293688">
              <a:lnSpc>
                <a:spcPct val="107000"/>
              </a:lnSpc>
              <a:spcBef>
                <a:spcPts val="600"/>
              </a:spcBef>
              <a:spcAft>
                <a:spcPts val="800"/>
              </a:spcAft>
              <a:buFont typeface="Arial" panose="020B0604020202020204" pitchFamily="34" charset="0"/>
              <a:buChar char="•"/>
            </a:pPr>
            <a:r>
              <a:rPr lang="en-US" dirty="0">
                <a:solidFill>
                  <a:srgbClr val="222222"/>
                </a:solidFill>
                <a:ea typeface="Times New Roman" panose="02020603050405020304" pitchFamily="18" charset="0"/>
                <a:cs typeface="Calibri" panose="020F0502020204030204" pitchFamily="34" charset="0"/>
              </a:rPr>
              <a:t>Fee schedule</a:t>
            </a:r>
          </a:p>
          <a:p>
            <a:pPr marL="0" indent="0">
              <a:lnSpc>
                <a:spcPct val="107000"/>
              </a:lnSpc>
              <a:spcAft>
                <a:spcPts val="800"/>
              </a:spcAft>
              <a:buNone/>
            </a:pPr>
            <a:endParaRPr lang="en-US" sz="2400" dirty="0">
              <a:solidFill>
                <a:srgbClr val="FF0000"/>
              </a:solidFill>
              <a:latin typeface="+mj-lt"/>
              <a:ea typeface="Times New Roman" panose="02020603050405020304" pitchFamily="18" charset="0"/>
              <a:cs typeface="Calibri" panose="020F0502020204030204" pitchFamily="34" charset="0"/>
            </a:endParaRPr>
          </a:p>
          <a:p>
            <a:pPr>
              <a:lnSpc>
                <a:spcPct val="107000"/>
              </a:lnSpc>
              <a:spcAft>
                <a:spcPts val="80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64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0B2B6-ADE1-4D5A-8540-470DE0E116E1}"/>
              </a:ext>
            </a:extLst>
          </p:cNvPr>
          <p:cNvSpPr>
            <a:spLocks noGrp="1"/>
          </p:cNvSpPr>
          <p:nvPr>
            <p:ph type="title"/>
          </p:nvPr>
        </p:nvSpPr>
        <p:spPr/>
        <p:txBody>
          <a:bodyPr>
            <a:normAutofit/>
          </a:bodyPr>
          <a:lstStyle/>
          <a:p>
            <a:r>
              <a:rPr lang="en-US" sz="2800" b="0" dirty="0">
                <a:latin typeface="+mn-lt"/>
              </a:rPr>
              <a:t>Arkansas Medicaid website: </a:t>
            </a:r>
            <a:r>
              <a:rPr lang="en-US" sz="2800" b="1" dirty="0">
                <a:latin typeface="+mn-lt"/>
                <a:hlinkClick r:id="rId3"/>
              </a:rPr>
              <a:t>www.Medicaid.mmis.arkansas.gov</a:t>
            </a:r>
            <a:endParaRPr lang="en-US" sz="2800" dirty="0"/>
          </a:p>
        </p:txBody>
      </p:sp>
      <p:pic>
        <p:nvPicPr>
          <p:cNvPr id="2" name="Picture 1">
            <a:extLst>
              <a:ext uri="{FF2B5EF4-FFF2-40B4-BE49-F238E27FC236}">
                <a16:creationId xmlns:a16="http://schemas.microsoft.com/office/drawing/2014/main" id="{ED42F28E-20E9-43AC-867C-33CD224167E7}"/>
              </a:ext>
            </a:extLst>
          </p:cNvPr>
          <p:cNvPicPr>
            <a:picLocks noChangeAspect="1"/>
          </p:cNvPicPr>
          <p:nvPr/>
        </p:nvPicPr>
        <p:blipFill>
          <a:blip r:embed="rId4"/>
          <a:stretch>
            <a:fillRect/>
          </a:stretch>
        </p:blipFill>
        <p:spPr>
          <a:xfrm>
            <a:off x="2627085" y="1690688"/>
            <a:ext cx="6937829" cy="3700309"/>
          </a:xfrm>
          <a:prstGeom prst="rect">
            <a:avLst/>
          </a:prstGeom>
        </p:spPr>
      </p:pic>
    </p:spTree>
    <p:extLst>
      <p:ext uri="{BB962C8B-B14F-4D97-AF65-F5344CB8AC3E}">
        <p14:creationId xmlns:p14="http://schemas.microsoft.com/office/powerpoint/2010/main" val="1527403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0B2B6-ADE1-4D5A-8540-470DE0E116E1}"/>
              </a:ext>
            </a:extLst>
          </p:cNvPr>
          <p:cNvSpPr>
            <a:spLocks noGrp="1"/>
          </p:cNvSpPr>
          <p:nvPr>
            <p:ph type="title"/>
          </p:nvPr>
        </p:nvSpPr>
        <p:spPr/>
        <p:txBody>
          <a:bodyPr/>
          <a:lstStyle/>
          <a:p>
            <a:r>
              <a:rPr lang="en-US" b="0" dirty="0">
                <a:latin typeface="+mn-lt"/>
              </a:rPr>
              <a:t>Immunization and Other Vaccines</a:t>
            </a:r>
            <a:endParaRPr lang="en-US" dirty="0"/>
          </a:p>
        </p:txBody>
      </p:sp>
      <p:pic>
        <p:nvPicPr>
          <p:cNvPr id="2" name="Picture 1">
            <a:extLst>
              <a:ext uri="{FF2B5EF4-FFF2-40B4-BE49-F238E27FC236}">
                <a16:creationId xmlns:a16="http://schemas.microsoft.com/office/drawing/2014/main" id="{8CC7C9C9-ECFD-4AC2-9B5B-6325A934BBFB}"/>
              </a:ext>
            </a:extLst>
          </p:cNvPr>
          <p:cNvPicPr>
            <a:picLocks noChangeAspect="1"/>
          </p:cNvPicPr>
          <p:nvPr/>
        </p:nvPicPr>
        <p:blipFill>
          <a:blip r:embed="rId3"/>
          <a:stretch>
            <a:fillRect/>
          </a:stretch>
        </p:blipFill>
        <p:spPr>
          <a:xfrm>
            <a:off x="1090612" y="1562100"/>
            <a:ext cx="10010775" cy="3733800"/>
          </a:xfrm>
          <a:prstGeom prst="rect">
            <a:avLst/>
          </a:prstGeom>
        </p:spPr>
      </p:pic>
    </p:spTree>
    <p:extLst>
      <p:ext uri="{BB962C8B-B14F-4D97-AF65-F5344CB8AC3E}">
        <p14:creationId xmlns:p14="http://schemas.microsoft.com/office/powerpoint/2010/main" val="3897748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40B2B6-ADE1-4D5A-8540-470DE0E116E1}"/>
              </a:ext>
            </a:extLst>
          </p:cNvPr>
          <p:cNvSpPr>
            <a:spLocks noGrp="1"/>
          </p:cNvSpPr>
          <p:nvPr>
            <p:ph type="title"/>
          </p:nvPr>
        </p:nvSpPr>
        <p:spPr/>
        <p:txBody>
          <a:bodyPr/>
          <a:lstStyle/>
          <a:p>
            <a:r>
              <a:rPr lang="en-US" dirty="0"/>
              <a:t>Training </a:t>
            </a:r>
          </a:p>
        </p:txBody>
      </p:sp>
      <p:pic>
        <p:nvPicPr>
          <p:cNvPr id="3" name="Picture 2" descr="A person using a computer&#10;&#10;Description automatically generated">
            <a:extLst>
              <a:ext uri="{FF2B5EF4-FFF2-40B4-BE49-F238E27FC236}">
                <a16:creationId xmlns:a16="http://schemas.microsoft.com/office/drawing/2014/main" id="{645531D3-760B-584A-AD34-705168629B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64543" y="1690688"/>
            <a:ext cx="5862914" cy="3897312"/>
          </a:xfrm>
          <a:prstGeom prst="rect">
            <a:avLst/>
          </a:prstGeom>
        </p:spPr>
      </p:pic>
    </p:spTree>
    <p:extLst>
      <p:ext uri="{BB962C8B-B14F-4D97-AF65-F5344CB8AC3E}">
        <p14:creationId xmlns:p14="http://schemas.microsoft.com/office/powerpoint/2010/main" val="954124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C14DB4-D6CC-4AF6-85D4-3BF3414943EB}"/>
              </a:ext>
            </a:extLst>
          </p:cNvPr>
          <p:cNvSpPr>
            <a:spLocks noGrp="1"/>
          </p:cNvSpPr>
          <p:nvPr>
            <p:ph type="title"/>
          </p:nvPr>
        </p:nvSpPr>
        <p:spPr>
          <a:xfrm>
            <a:off x="838200" y="365125"/>
            <a:ext cx="10515600" cy="1325563"/>
          </a:xfrm>
        </p:spPr>
        <p:txBody>
          <a:bodyPr anchor="ctr">
            <a:normAutofit/>
          </a:bodyPr>
          <a:lstStyle/>
          <a:p>
            <a:r>
              <a:rPr lang="en-US" dirty="0"/>
              <a:t>Training Opportunities </a:t>
            </a:r>
          </a:p>
        </p:txBody>
      </p:sp>
      <p:pic>
        <p:nvPicPr>
          <p:cNvPr id="6" name="Content Placeholder 5" descr="A screenshot of a cell phone&#10;&#10;Description automatically generated">
            <a:extLst>
              <a:ext uri="{FF2B5EF4-FFF2-40B4-BE49-F238E27FC236}">
                <a16:creationId xmlns:a16="http://schemas.microsoft.com/office/drawing/2014/main" id="{49178AC5-1B8F-4B01-8BD9-20E9EB7E3B57}"/>
              </a:ext>
            </a:extLst>
          </p:cNvPr>
          <p:cNvPicPr>
            <a:picLocks noGrp="1" noChangeAspect="1"/>
          </p:cNvPicPr>
          <p:nvPr>
            <p:ph idx="1"/>
          </p:nvPr>
        </p:nvPicPr>
        <p:blipFill>
          <a:blip r:embed="rId3"/>
          <a:stretch>
            <a:fillRect/>
          </a:stretch>
        </p:blipFill>
        <p:spPr>
          <a:xfrm>
            <a:off x="1001117" y="1690688"/>
            <a:ext cx="9094133" cy="3845139"/>
          </a:xfrm>
          <a:noFill/>
        </p:spPr>
      </p:pic>
      <p:sp>
        <p:nvSpPr>
          <p:cNvPr id="7" name="Rectangle 6">
            <a:extLst>
              <a:ext uri="{FF2B5EF4-FFF2-40B4-BE49-F238E27FC236}">
                <a16:creationId xmlns:a16="http://schemas.microsoft.com/office/drawing/2014/main" id="{4F13B4F8-8A58-4693-9E78-1D58DB9A8997}"/>
              </a:ext>
            </a:extLst>
          </p:cNvPr>
          <p:cNvSpPr/>
          <p:nvPr/>
        </p:nvSpPr>
        <p:spPr>
          <a:xfrm>
            <a:off x="2360140" y="3768811"/>
            <a:ext cx="3188044" cy="271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8715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0" dirty="0">
                <a:cs typeface="Times New Roman" panose="02020603050405020304" pitchFamily="18" charset="0"/>
              </a:rPr>
              <a:t>Who’s Who at Medicaid</a:t>
            </a:r>
            <a:endParaRPr lang="en-US" b="0" dirty="0"/>
          </a:p>
        </p:txBody>
      </p:sp>
      <p:sp>
        <p:nvSpPr>
          <p:cNvPr id="6" name="Content Placeholder 5"/>
          <p:cNvSpPr>
            <a:spLocks noGrp="1"/>
          </p:cNvSpPr>
          <p:nvPr>
            <p:ph idx="1"/>
          </p:nvPr>
        </p:nvSpPr>
        <p:spPr>
          <a:xfrm>
            <a:off x="838200" y="1433739"/>
            <a:ext cx="10515600" cy="4351338"/>
          </a:xfrm>
        </p:spPr>
        <p:txBody>
          <a:bodyPr numCol="2" spcCol="365760">
            <a:normAutofit fontScale="25000" lnSpcReduction="20000"/>
          </a:bodyPr>
          <a:lstStyle/>
          <a:p>
            <a:pPr>
              <a:lnSpc>
                <a:spcPct val="150000"/>
              </a:lnSpc>
              <a:spcBef>
                <a:spcPts val="600"/>
              </a:spcBef>
              <a:buFont typeface="Arial" panose="020B0604020202020204" pitchFamily="34" charset="0"/>
              <a:buChar char="•"/>
            </a:pPr>
            <a:r>
              <a:rPr lang="en-US" sz="6000" dirty="0">
                <a:ea typeface="Calibri" panose="020F0502020204030204" pitchFamily="34" charset="0"/>
                <a:cs typeface="Times New Roman" panose="02020603050405020304" pitchFamily="18" charset="0"/>
              </a:rPr>
              <a:t>Division of Medical Services (DMS)</a:t>
            </a:r>
            <a:r>
              <a:rPr lang="en-US" sz="6000" dirty="0"/>
              <a:t> </a:t>
            </a:r>
            <a:r>
              <a:rPr lang="en-US" sz="6000" u="sng" dirty="0">
                <a:hlinkClick r:id="rId3"/>
              </a:rPr>
              <a:t>https://humanservices.arkansas.gov/offices</a:t>
            </a:r>
            <a:endParaRPr lang="en-US" sz="6000" dirty="0">
              <a:ea typeface="Calibri" panose="020F0502020204030204" pitchFamily="34" charset="0"/>
              <a:cs typeface="Times New Roman" panose="02020603050405020304" pitchFamily="18" charset="0"/>
            </a:endParaRPr>
          </a:p>
          <a:p>
            <a:pPr>
              <a:lnSpc>
                <a:spcPct val="150000"/>
              </a:lnSpc>
              <a:spcBef>
                <a:spcPts val="600"/>
              </a:spcBef>
            </a:pPr>
            <a:r>
              <a:rPr lang="en-US" sz="6000" dirty="0">
                <a:ea typeface="Calibri" panose="020F0502020204030204" pitchFamily="34" charset="0"/>
                <a:cs typeface="Times New Roman" panose="02020603050405020304" pitchFamily="18" charset="0"/>
              </a:rPr>
              <a:t>County offices (DCO) </a:t>
            </a:r>
            <a:r>
              <a:rPr lang="en-US" sz="6000" dirty="0">
                <a:hlinkClick r:id="rId4"/>
              </a:rPr>
              <a:t>https://humanservices.arkansas.gov/offices/dhs-county-office-map</a:t>
            </a:r>
            <a:r>
              <a:rPr lang="en-US" sz="6000" dirty="0"/>
              <a:t> </a:t>
            </a:r>
            <a:endParaRPr lang="en-US" sz="6000" dirty="0">
              <a:ea typeface="Calibri" panose="020F0502020204030204" pitchFamily="34" charset="0"/>
              <a:cs typeface="Times New Roman" panose="02020603050405020304" pitchFamily="18" charset="0"/>
            </a:endParaRPr>
          </a:p>
          <a:p>
            <a:pPr>
              <a:lnSpc>
                <a:spcPct val="150000"/>
              </a:lnSpc>
              <a:spcBef>
                <a:spcPts val="600"/>
              </a:spcBef>
              <a:buFont typeface="Arial" panose="020B0604020202020204" pitchFamily="34" charset="0"/>
              <a:buChar char="•"/>
            </a:pPr>
            <a:r>
              <a:rPr lang="en-US" sz="6000" dirty="0">
                <a:ea typeface="Calibri" panose="020F0502020204030204" pitchFamily="34" charset="0"/>
                <a:cs typeface="Times New Roman" panose="02020603050405020304" pitchFamily="18" charset="0"/>
              </a:rPr>
              <a:t>AFMC </a:t>
            </a:r>
            <a:r>
              <a:rPr lang="en-US" sz="6000" dirty="0">
                <a:ea typeface="Calibri" panose="020F0502020204030204" pitchFamily="34" charset="0"/>
                <a:cs typeface="Times New Roman" panose="02020603050405020304" pitchFamily="18" charset="0"/>
                <a:hlinkClick r:id="rId5"/>
              </a:rPr>
              <a:t>www.afmc.org</a:t>
            </a:r>
            <a:r>
              <a:rPr lang="en-US" sz="6000" dirty="0">
                <a:ea typeface="Calibri" panose="020F0502020204030204" pitchFamily="34" charset="0"/>
                <a:cs typeface="Times New Roman" panose="02020603050405020304" pitchFamily="18" charset="0"/>
              </a:rPr>
              <a:t>  </a:t>
            </a:r>
          </a:p>
          <a:p>
            <a:pPr lvl="1">
              <a:lnSpc>
                <a:spcPct val="150000"/>
              </a:lnSpc>
              <a:spcBef>
                <a:spcPts val="600"/>
              </a:spcBef>
              <a:buFont typeface="Courier New" panose="02070309020205020404" pitchFamily="49" charset="0"/>
              <a:buChar char="o"/>
            </a:pPr>
            <a:r>
              <a:rPr lang="en-US" sz="6000" dirty="0">
                <a:ea typeface="Calibri" panose="020F0502020204030204" pitchFamily="34" charset="0"/>
                <a:cs typeface="Times New Roman" panose="02020603050405020304" pitchFamily="18" charset="0"/>
              </a:rPr>
              <a:t>MMIS outreach specialists 501-906-7566 </a:t>
            </a:r>
            <a:br>
              <a:rPr lang="en-US" sz="6000" dirty="0">
                <a:ea typeface="Calibri" panose="020F0502020204030204" pitchFamily="34" charset="0"/>
                <a:cs typeface="Times New Roman" panose="02020603050405020304" pitchFamily="18" charset="0"/>
              </a:rPr>
            </a:br>
            <a:r>
              <a:rPr lang="en-US" sz="6000" dirty="0">
                <a:ea typeface="Calibri" panose="020F0502020204030204" pitchFamily="34" charset="0"/>
                <a:cs typeface="Times New Roman" panose="02020603050405020304" pitchFamily="18" charset="0"/>
              </a:rPr>
              <a:t>(refer to map for extension #) </a:t>
            </a:r>
            <a:r>
              <a:rPr lang="en-US" sz="6000" dirty="0">
                <a:ea typeface="Calibri" panose="020F0502020204030204" pitchFamily="34" charset="0"/>
                <a:cs typeface="Times New Roman" panose="02020603050405020304" pitchFamily="18" charset="0"/>
                <a:hlinkClick r:id="rId6"/>
              </a:rPr>
              <a:t>www.afmc.org/mmis</a:t>
            </a:r>
            <a:r>
              <a:rPr lang="en-US" sz="6000" dirty="0">
                <a:ea typeface="Calibri" panose="020F0502020204030204" pitchFamily="34" charset="0"/>
                <a:cs typeface="Times New Roman" panose="02020603050405020304" pitchFamily="18" charset="0"/>
              </a:rPr>
              <a:t>  </a:t>
            </a:r>
          </a:p>
          <a:p>
            <a:pPr lvl="1">
              <a:lnSpc>
                <a:spcPct val="150000"/>
              </a:lnSpc>
              <a:spcBef>
                <a:spcPts val="600"/>
              </a:spcBef>
              <a:buFont typeface="Courier New" panose="02070309020205020404" pitchFamily="49" charset="0"/>
              <a:buChar char="o"/>
            </a:pPr>
            <a:r>
              <a:rPr lang="en-US" sz="6000" dirty="0" err="1">
                <a:ea typeface="Calibri" panose="020F0502020204030204" pitchFamily="34" charset="0"/>
                <a:cs typeface="Times New Roman" panose="02020603050405020304" pitchFamily="18" charset="0"/>
              </a:rPr>
              <a:t>ConnectCare</a:t>
            </a:r>
            <a:r>
              <a:rPr lang="en-US" sz="6000" dirty="0">
                <a:ea typeface="Calibri" panose="020F0502020204030204" pitchFamily="34" charset="0"/>
                <a:cs typeface="Times New Roman" panose="02020603050405020304" pitchFamily="18" charset="0"/>
              </a:rPr>
              <a:t>  800-275-1131 </a:t>
            </a:r>
            <a:r>
              <a:rPr lang="en-US" sz="6000" dirty="0">
                <a:ea typeface="Calibri" panose="020F0502020204030204" pitchFamily="34" charset="0"/>
                <a:cs typeface="Times New Roman" panose="02020603050405020304" pitchFamily="18" charset="0"/>
                <a:hlinkClick r:id="rId7"/>
              </a:rPr>
              <a:t>www.seeyourdoc.org</a:t>
            </a:r>
            <a:endParaRPr lang="en-US" sz="6000" dirty="0">
              <a:ea typeface="Calibri" panose="020F0502020204030204" pitchFamily="34" charset="0"/>
              <a:cs typeface="Times New Roman" panose="02020603050405020304" pitchFamily="18" charset="0"/>
            </a:endParaRPr>
          </a:p>
          <a:p>
            <a:pPr lvl="1">
              <a:lnSpc>
                <a:spcPct val="150000"/>
              </a:lnSpc>
              <a:spcBef>
                <a:spcPts val="600"/>
              </a:spcBef>
              <a:buFont typeface="Courier New" panose="02070309020205020404" pitchFamily="49" charset="0"/>
              <a:buChar char="o"/>
            </a:pPr>
            <a:r>
              <a:rPr lang="en-US" sz="6000" dirty="0">
                <a:ea typeface="Calibri" panose="020F0502020204030204" pitchFamily="34" charset="0"/>
                <a:cs typeface="Times New Roman" panose="02020603050405020304" pitchFamily="18" charset="0"/>
              </a:rPr>
              <a:t>Provider Relations outreach specialists - webpage </a:t>
            </a:r>
            <a:r>
              <a:rPr lang="en-US" sz="6000" dirty="0">
                <a:ea typeface="Calibri" panose="020F0502020204030204" pitchFamily="34" charset="0"/>
                <a:cs typeface="Times New Roman" panose="02020603050405020304" pitchFamily="18" charset="0"/>
                <a:hlinkClick r:id="rId8"/>
              </a:rPr>
              <a:t>www.afmc.org/providerrelations</a:t>
            </a:r>
            <a:r>
              <a:rPr lang="en-US" sz="6000" dirty="0">
                <a:ea typeface="Calibri" panose="020F0502020204030204" pitchFamily="34" charset="0"/>
                <a:cs typeface="Times New Roman" panose="02020603050405020304" pitchFamily="18" charset="0"/>
              </a:rPr>
              <a:t> </a:t>
            </a:r>
            <a:r>
              <a:rPr lang="en-US" sz="6000" dirty="0">
                <a:solidFill>
                  <a:srgbClr val="FF0000"/>
                </a:solidFill>
                <a:ea typeface="Calibri" panose="020F0502020204030204" pitchFamily="34" charset="0"/>
                <a:cs typeface="Times New Roman" panose="02020603050405020304" pitchFamily="18" charset="0"/>
              </a:rPr>
              <a:t> </a:t>
            </a:r>
          </a:p>
          <a:p>
            <a:pPr lvl="1">
              <a:lnSpc>
                <a:spcPct val="150000"/>
              </a:lnSpc>
              <a:spcBef>
                <a:spcPts val="600"/>
              </a:spcBef>
              <a:buFont typeface="Courier New" panose="02070309020205020404" pitchFamily="49" charset="0"/>
              <a:buChar char="o"/>
            </a:pPr>
            <a:r>
              <a:rPr lang="en-US" sz="6000" dirty="0">
                <a:ea typeface="Calibri" panose="020F0502020204030204" pitchFamily="34" charset="0"/>
                <a:cs typeface="Times New Roman" panose="02020603050405020304" pitchFamily="18" charset="0"/>
              </a:rPr>
              <a:t>AFMC review department 479-649-8501</a:t>
            </a:r>
          </a:p>
          <a:p>
            <a:pPr>
              <a:lnSpc>
                <a:spcPct val="170000"/>
              </a:lnSpc>
              <a:spcBef>
                <a:spcPts val="600"/>
              </a:spcBef>
              <a:buFont typeface="Arial" panose="020B0604020202020204" pitchFamily="34" charset="0"/>
              <a:buChar char="•"/>
            </a:pPr>
            <a:r>
              <a:rPr lang="en-US" sz="6000" dirty="0" err="1"/>
              <a:t>eQHealth</a:t>
            </a:r>
            <a:r>
              <a:rPr lang="en-US" sz="6000" dirty="0"/>
              <a:t> prior authorization and extension of benefits   </a:t>
            </a:r>
            <a:r>
              <a:rPr lang="en-US" sz="6000" dirty="0">
                <a:hlinkClick r:id="rId9"/>
              </a:rPr>
              <a:t>Ar.pr@eqhs</a:t>
            </a:r>
            <a:r>
              <a:rPr lang="en-US" sz="6000" dirty="0"/>
              <a:t> or 888-660-3831  </a:t>
            </a:r>
            <a:endParaRPr lang="en-US" sz="6000" dirty="0">
              <a:solidFill>
                <a:srgbClr val="FF0000"/>
              </a:solidFill>
            </a:endParaRPr>
          </a:p>
          <a:p>
            <a:pPr>
              <a:lnSpc>
                <a:spcPct val="170000"/>
              </a:lnSpc>
              <a:spcBef>
                <a:spcPts val="600"/>
              </a:spcBef>
            </a:pPr>
            <a:r>
              <a:rPr lang="en-US" sz="6000" dirty="0">
                <a:ea typeface="Calibri" panose="020F0502020204030204" pitchFamily="34" charset="0"/>
                <a:cs typeface="Times New Roman" panose="02020603050405020304" pitchFamily="18" charset="0"/>
              </a:rPr>
              <a:t>Health Management Systems (HMS) </a:t>
            </a:r>
            <a:r>
              <a:rPr lang="en-US" sz="6000" dirty="0">
                <a:ea typeface="Calibri" panose="020F0502020204030204" pitchFamily="34" charset="0"/>
                <a:cs typeface="Times New Roman" panose="02020603050405020304" pitchFamily="18" charset="0"/>
                <a:hlinkClick r:id="rId10"/>
              </a:rPr>
              <a:t>https://hms.com</a:t>
            </a:r>
            <a:r>
              <a:rPr lang="en-US" sz="6000" dirty="0">
                <a:ea typeface="Calibri" panose="020F0502020204030204" pitchFamily="34" charset="0"/>
                <a:cs typeface="Times New Roman" panose="02020603050405020304" pitchFamily="18" charset="0"/>
              </a:rPr>
              <a:t>  </a:t>
            </a:r>
            <a:br>
              <a:rPr lang="en-US" sz="6000" dirty="0">
                <a:ea typeface="Calibri" panose="020F0502020204030204" pitchFamily="34" charset="0"/>
                <a:cs typeface="Times New Roman" panose="02020603050405020304" pitchFamily="18" charset="0"/>
              </a:rPr>
            </a:br>
            <a:r>
              <a:rPr lang="en-US" sz="6000" dirty="0">
                <a:ea typeface="Calibri" panose="020F0502020204030204" pitchFamily="34" charset="0"/>
                <a:cs typeface="Times New Roman" panose="02020603050405020304" pitchFamily="18" charset="0"/>
              </a:rPr>
              <a:t>877-HMS-0184</a:t>
            </a:r>
          </a:p>
          <a:p>
            <a:pPr>
              <a:lnSpc>
                <a:spcPct val="170000"/>
              </a:lnSpc>
              <a:spcBef>
                <a:spcPts val="600"/>
              </a:spcBef>
              <a:buFont typeface="Arial" panose="020B0604020202020204" pitchFamily="34" charset="0"/>
              <a:buChar char="•"/>
            </a:pPr>
            <a:r>
              <a:rPr lang="en-US" sz="6000" dirty="0">
                <a:ea typeface="Calibri" panose="020F0502020204030204" pitchFamily="34" charset="0"/>
                <a:cs typeface="Times New Roman" panose="02020603050405020304" pitchFamily="18" charset="0"/>
              </a:rPr>
              <a:t>Office of Medicaid Inspector General (OMIG) 855-527-6644</a:t>
            </a:r>
          </a:p>
          <a:p>
            <a:pPr>
              <a:lnSpc>
                <a:spcPct val="170000"/>
              </a:lnSpc>
              <a:spcBef>
                <a:spcPts val="600"/>
              </a:spcBef>
              <a:buFont typeface="Arial" panose="020B0604020202020204" pitchFamily="34" charset="0"/>
              <a:buChar char="•"/>
            </a:pPr>
            <a:r>
              <a:rPr lang="en-US" sz="6000" dirty="0">
                <a:ea typeface="Calibri" panose="020F0502020204030204" pitchFamily="34" charset="0"/>
                <a:cs typeface="Times New Roman" panose="02020603050405020304" pitchFamily="18" charset="0"/>
              </a:rPr>
              <a:t>Magellan Medicaid Administration pharmacy help desk 800-424-7895, Option 2 for Prescribers</a:t>
            </a:r>
          </a:p>
          <a:p>
            <a:pPr>
              <a:lnSpc>
                <a:spcPct val="170000"/>
              </a:lnSpc>
              <a:spcBef>
                <a:spcPts val="600"/>
              </a:spcBef>
              <a:buFont typeface="Arial" panose="020B0604020202020204" pitchFamily="34" charset="0"/>
              <a:buChar char="•"/>
            </a:pPr>
            <a:r>
              <a:rPr lang="en-US" sz="6000" dirty="0">
                <a:ea typeface="Calibri" panose="020F0502020204030204" pitchFamily="34" charset="0"/>
                <a:cs typeface="Times New Roman" panose="02020603050405020304" pitchFamily="18" charset="0"/>
              </a:rPr>
              <a:t>DXC Technology 800-457-4454</a:t>
            </a:r>
          </a:p>
          <a:p>
            <a:pPr>
              <a:lnSpc>
                <a:spcPct val="170000"/>
              </a:lnSpc>
              <a:spcBef>
                <a:spcPts val="600"/>
              </a:spcBef>
              <a:buFont typeface="Arial" panose="020B0604020202020204" pitchFamily="34" charset="0"/>
              <a:buChar char="•"/>
            </a:pPr>
            <a:r>
              <a:rPr lang="en-US" sz="6000" dirty="0">
                <a:ea typeface="Calibri" panose="020F0502020204030204" pitchFamily="34" charset="0"/>
                <a:cs typeface="Times New Roman" panose="02020603050405020304" pitchFamily="18" charset="0"/>
              </a:rPr>
              <a:t>PASSE-DHS PASSE provider call center 888-889-6451</a:t>
            </a:r>
          </a:p>
          <a:p>
            <a:pPr>
              <a:lnSpc>
                <a:spcPct val="170000"/>
              </a:lnSpc>
              <a:spcBef>
                <a:spcPts val="600"/>
              </a:spcBef>
              <a:buFont typeface="Arial" panose="020B0604020202020204" pitchFamily="34" charset="0"/>
              <a:buChar char="•"/>
            </a:pPr>
            <a:r>
              <a:rPr lang="en-US" sz="6000" dirty="0"/>
              <a:t>MCNA Dental 800-494-MCNA</a:t>
            </a:r>
          </a:p>
          <a:p>
            <a:pPr>
              <a:lnSpc>
                <a:spcPct val="170000"/>
              </a:lnSpc>
              <a:spcBef>
                <a:spcPts val="600"/>
              </a:spcBef>
              <a:buFont typeface="Arial" panose="020B0604020202020204" pitchFamily="34" charset="0"/>
              <a:buChar char="•"/>
            </a:pPr>
            <a:r>
              <a:rPr lang="en-US" sz="6000" dirty="0"/>
              <a:t>Delta Dental Smiles customer service 866-864-2499</a:t>
            </a:r>
          </a:p>
          <a:p>
            <a:pPr>
              <a:buFont typeface="Arial" panose="020B0604020202020204" pitchFamily="34" charset="0"/>
              <a:buChar char="•"/>
            </a:pPr>
            <a:endParaRPr lang="en-US" sz="6000" dirty="0">
              <a:ea typeface="Calibri" panose="020F0502020204030204" pitchFamily="34" charset="0"/>
              <a:cs typeface="Times New Roman" panose="02020603050405020304" pitchFamily="18" charset="0"/>
            </a:endParaRPr>
          </a:p>
          <a:p>
            <a:pPr>
              <a:lnSpc>
                <a:spcPct val="150000"/>
              </a:lnSpc>
              <a:spcBef>
                <a:spcPts val="0"/>
              </a:spcBef>
              <a:buFont typeface="Arial" panose="020B0604020202020204" pitchFamily="34" charset="0"/>
              <a:buChar char="•"/>
            </a:pPr>
            <a:endParaRPr lang="en-US" sz="1600" dirty="0">
              <a:latin typeface="+mj-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5900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Questions?</a:t>
            </a:r>
          </a:p>
        </p:txBody>
      </p:sp>
      <p:pic>
        <p:nvPicPr>
          <p:cNvPr id="9" name="Picture 8">
            <a:extLst>
              <a:ext uri="{FF2B5EF4-FFF2-40B4-BE49-F238E27FC236}">
                <a16:creationId xmlns:a16="http://schemas.microsoft.com/office/drawing/2014/main" id="{3804818F-FAAC-CF4B-85A8-6C6C504568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8879" y="1403350"/>
            <a:ext cx="7494241" cy="4108450"/>
          </a:xfrm>
          <a:prstGeom prst="rect">
            <a:avLst/>
          </a:prstGeom>
        </p:spPr>
      </p:pic>
    </p:spTree>
    <p:extLst>
      <p:ext uri="{BB962C8B-B14F-4D97-AF65-F5344CB8AC3E}">
        <p14:creationId xmlns:p14="http://schemas.microsoft.com/office/powerpoint/2010/main" val="1559636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0" dirty="0">
                <a:ea typeface="Calibri" panose="020F0502020204030204" pitchFamily="34" charset="0"/>
                <a:cs typeface="Calibri Light" panose="020F0302020204030204" pitchFamily="34" charset="0"/>
              </a:rPr>
              <a:t>Agenda</a:t>
            </a:r>
            <a:endParaRPr lang="en-US" b="0" dirty="0">
              <a:cs typeface="Calibri Light" panose="020F0302020204030204" pitchFamily="34" charset="0"/>
            </a:endParaRPr>
          </a:p>
        </p:txBody>
      </p:sp>
      <p:sp>
        <p:nvSpPr>
          <p:cNvPr id="2" name="Content Placeholder 1">
            <a:extLst>
              <a:ext uri="{FF2B5EF4-FFF2-40B4-BE49-F238E27FC236}">
                <a16:creationId xmlns:a16="http://schemas.microsoft.com/office/drawing/2014/main" id="{304FB66E-2F79-F54E-9BB0-CC9032C514B5}"/>
              </a:ext>
            </a:extLst>
          </p:cNvPr>
          <p:cNvSpPr>
            <a:spLocks noGrp="1"/>
          </p:cNvSpPr>
          <p:nvPr>
            <p:ph idx="1"/>
          </p:nvPr>
        </p:nvSpPr>
        <p:spPr/>
        <p:txBody>
          <a:bodyPr/>
          <a:lstStyle/>
          <a:p>
            <a:pPr>
              <a:spcAft>
                <a:spcPts val="800"/>
              </a:spcAft>
            </a:pPr>
            <a:r>
              <a:rPr lang="en-US" dirty="0">
                <a:solidFill>
                  <a:srgbClr val="222222"/>
                </a:solidFill>
                <a:ea typeface="Times New Roman" panose="02020603050405020304" pitchFamily="18" charset="0"/>
                <a:cs typeface="Times New Roman" panose="02020603050405020304" pitchFamily="18" charset="0"/>
              </a:rPr>
              <a:t>Introduction –AFMC MMIS Outreach Team</a:t>
            </a:r>
          </a:p>
          <a:p>
            <a:pPr>
              <a:spcAft>
                <a:spcPts val="800"/>
              </a:spcAft>
            </a:pPr>
            <a:r>
              <a:rPr lang="en-US" dirty="0">
                <a:solidFill>
                  <a:srgbClr val="222222"/>
                </a:solidFill>
                <a:ea typeface="Times New Roman" panose="02020603050405020304" pitchFamily="18" charset="0"/>
                <a:cs typeface="Times New Roman" panose="02020603050405020304" pitchFamily="18" charset="0"/>
              </a:rPr>
              <a:t>Healthcare Portal</a:t>
            </a:r>
          </a:p>
          <a:p>
            <a:pPr>
              <a:spcAft>
                <a:spcPts val="800"/>
              </a:spcAft>
            </a:pPr>
            <a:r>
              <a:rPr lang="en-US" dirty="0">
                <a:solidFill>
                  <a:srgbClr val="222222"/>
                </a:solidFill>
                <a:ea typeface="Times New Roman" panose="02020603050405020304" pitchFamily="18" charset="0"/>
                <a:cs typeface="Times New Roman" panose="02020603050405020304" pitchFamily="18" charset="0"/>
              </a:rPr>
              <a:t>Immunizations and Other Vaccines</a:t>
            </a:r>
          </a:p>
          <a:p>
            <a:pPr>
              <a:spcAft>
                <a:spcPts val="800"/>
              </a:spcAft>
            </a:pPr>
            <a:r>
              <a:rPr lang="en-US" dirty="0">
                <a:solidFill>
                  <a:srgbClr val="222222"/>
                </a:solidFill>
                <a:ea typeface="Times New Roman" panose="02020603050405020304" pitchFamily="18" charset="0"/>
                <a:cs typeface="Times New Roman" panose="02020603050405020304" pitchFamily="18" charset="0"/>
              </a:rPr>
              <a:t>Training </a:t>
            </a:r>
          </a:p>
          <a:p>
            <a:pPr>
              <a:spcAft>
                <a:spcPts val="800"/>
              </a:spcAft>
            </a:pPr>
            <a:r>
              <a:rPr lang="en-US" dirty="0">
                <a:solidFill>
                  <a:srgbClr val="222222"/>
                </a:solidFill>
                <a:ea typeface="Times New Roman" panose="02020603050405020304" pitchFamily="18" charset="0"/>
                <a:cs typeface="Times New Roman" panose="02020603050405020304" pitchFamily="18" charset="0"/>
              </a:rPr>
              <a:t>Who’s Who at Medicaid</a:t>
            </a:r>
          </a:p>
          <a:p>
            <a:pPr>
              <a:spcAft>
                <a:spcPts val="800"/>
              </a:spcAft>
            </a:pPr>
            <a:r>
              <a:rPr lang="en-US" dirty="0">
                <a:solidFill>
                  <a:srgbClr val="222222"/>
                </a:solidFill>
                <a:ea typeface="Times New Roman" panose="02020603050405020304" pitchFamily="18" charset="0"/>
                <a:cs typeface="Times New Roman" panose="02020603050405020304" pitchFamily="18" charset="0"/>
              </a:rPr>
              <a:t>Questions</a:t>
            </a:r>
          </a:p>
        </p:txBody>
      </p:sp>
    </p:spTree>
    <p:extLst>
      <p:ext uri="{BB962C8B-B14F-4D97-AF65-F5344CB8AC3E}">
        <p14:creationId xmlns:p14="http://schemas.microsoft.com/office/powerpoint/2010/main" val="2864406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9EBA2E-3BE9-4713-B4FA-197ACECB5054}"/>
              </a:ext>
            </a:extLst>
          </p:cNvPr>
          <p:cNvSpPr>
            <a:spLocks noGrp="1"/>
          </p:cNvSpPr>
          <p:nvPr>
            <p:ph type="title"/>
          </p:nvPr>
        </p:nvSpPr>
        <p:spPr>
          <a:xfrm>
            <a:off x="838200" y="365125"/>
            <a:ext cx="10515600" cy="1325563"/>
          </a:xfrm>
        </p:spPr>
        <p:txBody>
          <a:bodyPr anchor="ctr">
            <a:normAutofit/>
          </a:bodyPr>
          <a:lstStyle/>
          <a:p>
            <a:r>
              <a:rPr lang="en-US" dirty="0"/>
              <a:t>Organizational Chart</a:t>
            </a:r>
          </a:p>
        </p:txBody>
      </p:sp>
      <p:pic>
        <p:nvPicPr>
          <p:cNvPr id="8" name="Content Placeholder 7">
            <a:extLst>
              <a:ext uri="{FF2B5EF4-FFF2-40B4-BE49-F238E27FC236}">
                <a16:creationId xmlns:a16="http://schemas.microsoft.com/office/drawing/2014/main" id="{BAA005A3-0FAC-4708-B0F3-C7183682FD29}"/>
              </a:ext>
            </a:extLst>
          </p:cNvPr>
          <p:cNvPicPr>
            <a:picLocks noGrp="1" noChangeAspect="1"/>
          </p:cNvPicPr>
          <p:nvPr>
            <p:ph idx="1"/>
          </p:nvPr>
        </p:nvPicPr>
        <p:blipFill>
          <a:blip r:embed="rId3"/>
          <a:stretch>
            <a:fillRect/>
          </a:stretch>
        </p:blipFill>
        <p:spPr>
          <a:xfrm>
            <a:off x="4321321" y="1388303"/>
            <a:ext cx="3549357" cy="4351338"/>
          </a:xfrm>
          <a:prstGeom prst="rect">
            <a:avLst/>
          </a:prstGeom>
          <a:noFill/>
        </p:spPr>
      </p:pic>
    </p:spTree>
    <p:extLst>
      <p:ext uri="{BB962C8B-B14F-4D97-AF65-F5344CB8AC3E}">
        <p14:creationId xmlns:p14="http://schemas.microsoft.com/office/powerpoint/2010/main" val="2492497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19"/>
          <p:cNvSpPr>
            <a:spLocks noGrp="1"/>
          </p:cNvSpPr>
          <p:nvPr>
            <p:ph type="title"/>
          </p:nvPr>
        </p:nvSpPr>
        <p:spPr/>
        <p:txBody>
          <a:bodyPr anchor="ctr">
            <a:normAutofit/>
          </a:bodyPr>
          <a:lstStyle/>
          <a:p>
            <a:pPr marL="0" indent="0">
              <a:buNone/>
            </a:pPr>
            <a:r>
              <a:rPr lang="en-US"/>
              <a:t>AFMC</a:t>
            </a:r>
          </a:p>
        </p:txBody>
      </p:sp>
      <p:sp>
        <p:nvSpPr>
          <p:cNvPr id="4" name="Text Placeholder 3"/>
          <p:cNvSpPr>
            <a:spLocks noGrp="1"/>
          </p:cNvSpPr>
          <p:nvPr>
            <p:ph idx="1"/>
          </p:nvPr>
        </p:nvSpPr>
        <p:spPr/>
        <p:txBody>
          <a:bodyPr>
            <a:normAutofit/>
          </a:bodyPr>
          <a:lstStyle/>
          <a:p>
            <a:pPr marL="0" indent="0">
              <a:buNone/>
            </a:pPr>
            <a:r>
              <a:rPr lang="en-US" b="0" i="0" dirty="0">
                <a:effectLst/>
              </a:rPr>
              <a:t>AFMC is a nonprofit organization engaged with beneficiaries and health care providers in all settings to improve overall health and consumers’ experience of care, while reducing health care costs. We accomplish this through education, outreach, data analysis, information technology, medical case review and marketing/communications services.</a:t>
            </a:r>
          </a:p>
          <a:p>
            <a:pPr marL="0" indent="0">
              <a:buNone/>
            </a:pPr>
            <a:endParaRPr lang="en-US" dirty="0"/>
          </a:p>
          <a:p>
            <a:pPr marL="0" indent="0">
              <a:buNone/>
            </a:pPr>
            <a:r>
              <a:rPr lang="en-US" b="0" i="0" dirty="0">
                <a:effectLst/>
              </a:rPr>
              <a:t>Webpage: </a:t>
            </a:r>
            <a:r>
              <a:rPr lang="en-US" dirty="0">
                <a:hlinkClick r:id="rId3"/>
              </a:rPr>
              <a:t>www.afmc.org</a:t>
            </a:r>
            <a:r>
              <a:rPr lang="en-US" dirty="0"/>
              <a:t> </a:t>
            </a:r>
          </a:p>
          <a:p>
            <a:pPr marL="0" indent="0">
              <a:buNone/>
            </a:pPr>
            <a:endParaRPr lang="en-US" b="0" i="0" dirty="0">
              <a:effectLst/>
            </a:endParaRPr>
          </a:p>
          <a:p>
            <a:pPr marL="0" indent="0">
              <a:buNone/>
            </a:pPr>
            <a:endParaRPr lang="en-US" dirty="0"/>
          </a:p>
        </p:txBody>
      </p:sp>
    </p:spTree>
    <p:extLst>
      <p:ext uri="{BB962C8B-B14F-4D97-AF65-F5344CB8AC3E}">
        <p14:creationId xmlns:p14="http://schemas.microsoft.com/office/powerpoint/2010/main" val="33697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6478F-4899-804E-8882-26D4EE1CB7ED}"/>
              </a:ext>
            </a:extLst>
          </p:cNvPr>
          <p:cNvSpPr>
            <a:spLocks noGrp="1"/>
          </p:cNvSpPr>
          <p:nvPr>
            <p:ph type="title"/>
          </p:nvPr>
        </p:nvSpPr>
        <p:spPr/>
        <p:txBody>
          <a:bodyPr>
            <a:normAutofit/>
          </a:bodyPr>
          <a:lstStyle/>
          <a:p>
            <a:r>
              <a:rPr lang="en-US" sz="4000" dirty="0"/>
              <a:t>AFMC | MMIS Outreach Specialist </a:t>
            </a:r>
          </a:p>
        </p:txBody>
      </p:sp>
      <p:sp>
        <p:nvSpPr>
          <p:cNvPr id="5" name="Content Placeholder 4">
            <a:extLst>
              <a:ext uri="{FF2B5EF4-FFF2-40B4-BE49-F238E27FC236}">
                <a16:creationId xmlns:a16="http://schemas.microsoft.com/office/drawing/2014/main" id="{38219FC9-D64A-4601-A06B-588B7B2BCB0D}"/>
              </a:ext>
            </a:extLst>
          </p:cNvPr>
          <p:cNvSpPr>
            <a:spLocks noGrp="1"/>
          </p:cNvSpPr>
          <p:nvPr>
            <p:ph idx="1"/>
          </p:nvPr>
        </p:nvSpPr>
        <p:spPr/>
        <p:txBody>
          <a:bodyPr numCol="2">
            <a:noAutofit/>
          </a:bodyPr>
          <a:lstStyle/>
          <a:p>
            <a:pPr marL="0" indent="0">
              <a:buNone/>
            </a:pPr>
            <a:r>
              <a:rPr lang="en-US" sz="2000" dirty="0"/>
              <a:t>AFMC’s MMIS Outreach Specialists are available to help Arkansas providers with questions about:</a:t>
            </a:r>
          </a:p>
          <a:p>
            <a:r>
              <a:rPr lang="en-US" sz="2000" dirty="0"/>
              <a:t>Program policies and procedures </a:t>
            </a:r>
          </a:p>
          <a:p>
            <a:r>
              <a:rPr lang="en-US" sz="2000" dirty="0"/>
              <a:t>Claim submissions</a:t>
            </a:r>
          </a:p>
          <a:p>
            <a:r>
              <a:rPr lang="en-US" sz="2000" dirty="0"/>
              <a:t>Provider portal training </a:t>
            </a:r>
          </a:p>
          <a:p>
            <a:r>
              <a:rPr lang="en-US" sz="2000" dirty="0"/>
              <a:t>Understanding remittance advice </a:t>
            </a:r>
          </a:p>
          <a:p>
            <a:r>
              <a:rPr lang="en-US" sz="2000" dirty="0"/>
              <a:t>Virtual and on-site training </a:t>
            </a:r>
          </a:p>
          <a:p>
            <a:pPr marL="0" indent="0">
              <a:buNone/>
            </a:pPr>
            <a:r>
              <a:rPr lang="en-US" sz="2000" dirty="0">
                <a:cs typeface="Calibri" panose="020F0502020204030204" pitchFamily="34" charset="0"/>
              </a:rPr>
              <a:t>You can find your provider outreach specialist at </a:t>
            </a:r>
            <a:r>
              <a:rPr lang="en-US" sz="2000" dirty="0">
                <a:cs typeface="Calibri" panose="020F0502020204030204" pitchFamily="34" charset="0"/>
                <a:hlinkClick r:id="rId3"/>
              </a:rPr>
              <a:t>www.afmc.org/mmis</a:t>
            </a:r>
            <a:r>
              <a:rPr lang="en-US" sz="2000" dirty="0">
                <a:cs typeface="Calibri" panose="020F0502020204030204" pitchFamily="34" charset="0"/>
              </a:rPr>
              <a:t> or on the </a:t>
            </a:r>
            <a:r>
              <a:rPr lang="en-US" sz="2000" dirty="0">
                <a:cs typeface="Calibri" panose="020F0502020204030204" pitchFamily="34" charset="0"/>
                <a:hlinkClick r:id="rId4"/>
              </a:rPr>
              <a:t>Arkansas Medicaid Website</a:t>
            </a:r>
            <a:r>
              <a:rPr lang="en-US" sz="2000" dirty="0">
                <a:cs typeface="Calibri" panose="020F0502020204030204" pitchFamily="34" charset="0"/>
              </a:rPr>
              <a:t> under </a:t>
            </a:r>
          </a:p>
          <a:p>
            <a:pPr marL="0" indent="0">
              <a:buNone/>
            </a:pPr>
            <a:endParaRPr lang="en-US" sz="2000" dirty="0">
              <a:cs typeface="Calibri" panose="020F0502020204030204" pitchFamily="34" charset="0"/>
            </a:endParaRPr>
          </a:p>
          <a:p>
            <a:r>
              <a:rPr lang="en-US" sz="2000" dirty="0">
                <a:cs typeface="Calibri" panose="020F0502020204030204" pitchFamily="34" charset="0"/>
              </a:rPr>
              <a:t>What do you need? </a:t>
            </a:r>
          </a:p>
          <a:p>
            <a:pPr lvl="1"/>
            <a:r>
              <a:rPr lang="en-US" sz="2000" dirty="0">
                <a:cs typeface="Calibri" panose="020F0502020204030204" pitchFamily="34" charset="0"/>
              </a:rPr>
              <a:t>Provider information</a:t>
            </a:r>
          </a:p>
          <a:p>
            <a:pPr lvl="1"/>
            <a:r>
              <a:rPr lang="en-US" sz="2000" dirty="0">
                <a:cs typeface="Calibri" panose="020F0502020204030204" pitchFamily="34" charset="0"/>
              </a:rPr>
              <a:t> Support</a:t>
            </a:r>
          </a:p>
          <a:p>
            <a:r>
              <a:rPr lang="en-US" sz="2000" dirty="0">
                <a:cs typeface="Calibri" panose="020F0502020204030204" pitchFamily="34" charset="0"/>
              </a:rPr>
              <a:t>AFMC outreach specialists</a:t>
            </a:r>
          </a:p>
          <a:p>
            <a:pPr lvl="1"/>
            <a:r>
              <a:rPr lang="en-US" sz="2000" dirty="0">
                <a:cs typeface="Calibri" panose="020F0502020204030204" pitchFamily="34" charset="0"/>
              </a:rPr>
              <a:t>Choose the option for Medicaid Management Information System (MMIS) outreach specialists </a:t>
            </a:r>
          </a:p>
          <a:p>
            <a:pPr marL="0" indent="0">
              <a:lnSpc>
                <a:spcPct val="90000"/>
              </a:lnSpc>
              <a:buNone/>
            </a:pPr>
            <a:r>
              <a:rPr lang="en-US" sz="2000" dirty="0">
                <a:cs typeface="Calibri" panose="020F0502020204030204" pitchFamily="34" charset="0"/>
              </a:rPr>
              <a:t>You may contact your outreach specialist by calling </a:t>
            </a:r>
            <a:r>
              <a:rPr lang="en-US" sz="2000" b="1" dirty="0">
                <a:cs typeface="Calibri" panose="020F0502020204030204" pitchFamily="34" charset="0"/>
              </a:rPr>
              <a:t>501-906-7566 </a:t>
            </a:r>
            <a:r>
              <a:rPr lang="en-US" sz="2000" dirty="0">
                <a:cs typeface="Calibri" panose="020F0502020204030204" pitchFamily="34" charset="0"/>
              </a:rPr>
              <a:t>and choosing the region where your organization resides. </a:t>
            </a:r>
            <a:endParaRPr lang="en-US" sz="2000" dirty="0">
              <a:latin typeface="+mj-lt"/>
              <a:cs typeface="Calibri" panose="020F0502020204030204" pitchFamily="34" charset="0"/>
            </a:endParaRPr>
          </a:p>
          <a:p>
            <a:endParaRPr lang="en-US" sz="1300" dirty="0"/>
          </a:p>
        </p:txBody>
      </p:sp>
      <p:sp>
        <p:nvSpPr>
          <p:cNvPr id="3" name="TextBox 2">
            <a:extLst>
              <a:ext uri="{FF2B5EF4-FFF2-40B4-BE49-F238E27FC236}">
                <a16:creationId xmlns:a16="http://schemas.microsoft.com/office/drawing/2014/main" id="{5CCC17F0-166C-094A-BFCD-EF9BCBD92355}"/>
              </a:ext>
            </a:extLst>
          </p:cNvPr>
          <p:cNvSpPr txBox="1"/>
          <p:nvPr/>
        </p:nvSpPr>
        <p:spPr>
          <a:xfrm>
            <a:off x="838200" y="5433392"/>
            <a:ext cx="839856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Calibri" panose="020F0502020204030204" pitchFamily="34" charset="0"/>
              </a:rPr>
              <a:t>Note: If </a:t>
            </a:r>
            <a:r>
              <a:rPr kumimoji="0" lang="en-US" sz="1800" b="1" i="1" u="none" strike="noStrike" kern="1200" cap="none" spc="0" normalizeH="0" baseline="0" noProof="0" dirty="0">
                <a:ln>
                  <a:noFill/>
                </a:ln>
                <a:solidFill>
                  <a:srgbClr val="FF0000"/>
                </a:solidFill>
                <a:effectLst/>
                <a:uLnTx/>
                <a:uFillTx/>
                <a:latin typeface="Calibri" panose="020F0502020204030204"/>
                <a:ea typeface="+mn-ea"/>
                <a:cs typeface="+mn-cs"/>
              </a:rPr>
              <a:t>you would like a one-on-one meeting to answer specific questions after this training, please contact your outreach specialist.</a:t>
            </a:r>
          </a:p>
        </p:txBody>
      </p:sp>
    </p:spTree>
    <p:extLst>
      <p:ext uri="{BB962C8B-B14F-4D97-AF65-F5344CB8AC3E}">
        <p14:creationId xmlns:p14="http://schemas.microsoft.com/office/powerpoint/2010/main" val="1621072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ormAutofit/>
          </a:bodyPr>
          <a:lstStyle/>
          <a:p>
            <a:r>
              <a:rPr lang="en-US" dirty="0"/>
              <a:t>Introduction to MMIS Team </a:t>
            </a:r>
          </a:p>
        </p:txBody>
      </p:sp>
      <p:sp>
        <p:nvSpPr>
          <p:cNvPr id="3" name="Content Placeholder 2"/>
          <p:cNvSpPr>
            <a:spLocks noGrp="1"/>
          </p:cNvSpPr>
          <p:nvPr>
            <p:ph idx="1"/>
          </p:nvPr>
        </p:nvSpPr>
        <p:spPr>
          <a:prstGeom prst="rect">
            <a:avLst/>
          </a:prstGeom>
        </p:spPr>
        <p:txBody>
          <a:bodyPr>
            <a:normAutofit/>
          </a:bodyPr>
          <a:lstStyle/>
          <a:p>
            <a:pPr marL="171450" lvl="1" indent="0">
              <a:buNone/>
            </a:pPr>
            <a:endParaRPr lang="en-US" sz="2800" dirty="0"/>
          </a:p>
          <a:p>
            <a:pPr marL="171450" lvl="1" indent="0">
              <a:buNone/>
            </a:pPr>
            <a:endParaRPr lang="en-US" sz="2800" dirty="0"/>
          </a:p>
        </p:txBody>
      </p:sp>
      <p:pic>
        <p:nvPicPr>
          <p:cNvPr id="7" name="Picture 6" descr="A screenshot of a social media post&#10;&#10;Description automatically generated">
            <a:extLst>
              <a:ext uri="{FF2B5EF4-FFF2-40B4-BE49-F238E27FC236}">
                <a16:creationId xmlns:a16="http://schemas.microsoft.com/office/drawing/2014/main" id="{B740CE52-BB2E-E448-81D9-8622471FC5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81680" y="1541812"/>
            <a:ext cx="6400800" cy="4057881"/>
          </a:xfrm>
          <a:prstGeom prst="rect">
            <a:avLst/>
          </a:prstGeom>
          <a:noFill/>
        </p:spPr>
      </p:pic>
    </p:spTree>
    <p:extLst>
      <p:ext uri="{BB962C8B-B14F-4D97-AF65-F5344CB8AC3E}">
        <p14:creationId xmlns:p14="http://schemas.microsoft.com/office/powerpoint/2010/main" val="1945007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A52A8-8C24-47D0-A957-1A3D1B38EE68}"/>
              </a:ext>
            </a:extLst>
          </p:cNvPr>
          <p:cNvSpPr>
            <a:spLocks noGrp="1"/>
          </p:cNvSpPr>
          <p:nvPr>
            <p:ph type="title"/>
          </p:nvPr>
        </p:nvSpPr>
        <p:spPr/>
        <p:txBody>
          <a:bodyPr wrap="square" anchor="ctr">
            <a:normAutofit/>
          </a:bodyPr>
          <a:lstStyle/>
          <a:p>
            <a:r>
              <a:rPr lang="en-US" sz="3400" dirty="0">
                <a:solidFill>
                  <a:srgbClr val="000000"/>
                </a:solidFill>
              </a:rPr>
              <a:t>Introduction of MMIS Outreach Specialist Team</a:t>
            </a:r>
          </a:p>
        </p:txBody>
      </p:sp>
      <p:pic>
        <p:nvPicPr>
          <p:cNvPr id="12" name="Content Placeholder 11">
            <a:extLst>
              <a:ext uri="{FF2B5EF4-FFF2-40B4-BE49-F238E27FC236}">
                <a16:creationId xmlns:a16="http://schemas.microsoft.com/office/drawing/2014/main" id="{AD958168-9B34-4918-8B8C-0DD2AC9F2E3F}"/>
              </a:ext>
            </a:extLst>
          </p:cNvPr>
          <p:cNvPicPr>
            <a:picLocks noGrp="1" noChangeAspect="1"/>
          </p:cNvPicPr>
          <p:nvPr>
            <p:ph idx="1"/>
          </p:nvPr>
        </p:nvPicPr>
        <p:blipFill>
          <a:blip r:embed="rId3"/>
          <a:stretch>
            <a:fillRect/>
          </a:stretch>
        </p:blipFill>
        <p:spPr>
          <a:xfrm>
            <a:off x="2103008" y="1516517"/>
            <a:ext cx="1570670" cy="4351338"/>
          </a:xfrm>
        </p:spPr>
      </p:pic>
      <p:pic>
        <p:nvPicPr>
          <p:cNvPr id="16" name="Content Placeholder 15" descr="A group of people posing for a photo&#10;&#10;Description automatically generated">
            <a:extLst>
              <a:ext uri="{FF2B5EF4-FFF2-40B4-BE49-F238E27FC236}">
                <a16:creationId xmlns:a16="http://schemas.microsoft.com/office/drawing/2014/main" id="{17009039-A8C0-4EE6-9277-02D73D335340}"/>
              </a:ext>
            </a:extLst>
          </p:cNvPr>
          <p:cNvPicPr>
            <a:picLocks noGrp="1" noChangeAspect="1"/>
          </p:cNvPicPr>
          <p:nvPr>
            <p:ph sz="half" idx="4294967295"/>
          </p:nvPr>
        </p:nvPicPr>
        <p:blipFill>
          <a:blip r:embed="rId4" cstate="print">
            <a:extLst>
              <a:ext uri="{28A0092B-C50C-407E-A947-70E740481C1C}">
                <a14:useLocalDpi xmlns:a14="http://schemas.microsoft.com/office/drawing/2010/main" val="0"/>
              </a:ext>
            </a:extLst>
          </a:blip>
          <a:stretch>
            <a:fillRect/>
          </a:stretch>
        </p:blipFill>
        <p:spPr>
          <a:xfrm>
            <a:off x="3908879" y="1516517"/>
            <a:ext cx="6076950" cy="4027487"/>
          </a:xfrm>
        </p:spPr>
      </p:pic>
    </p:spTree>
    <p:extLst>
      <p:ext uri="{BB962C8B-B14F-4D97-AF65-F5344CB8AC3E}">
        <p14:creationId xmlns:p14="http://schemas.microsoft.com/office/powerpoint/2010/main" val="211396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t>Healthcare Provider Portal</a:t>
            </a:r>
          </a:p>
        </p:txBody>
      </p:sp>
      <p:pic>
        <p:nvPicPr>
          <p:cNvPr id="2" name="Picture 1">
            <a:extLst>
              <a:ext uri="{FF2B5EF4-FFF2-40B4-BE49-F238E27FC236}">
                <a16:creationId xmlns:a16="http://schemas.microsoft.com/office/drawing/2014/main" id="{D4EF6BFA-FB5B-4C36-A5C9-D28CB440144D}"/>
              </a:ext>
            </a:extLst>
          </p:cNvPr>
          <p:cNvPicPr>
            <a:picLocks noChangeAspect="1"/>
          </p:cNvPicPr>
          <p:nvPr/>
        </p:nvPicPr>
        <p:blipFill>
          <a:blip r:embed="rId3"/>
          <a:stretch>
            <a:fillRect/>
          </a:stretch>
        </p:blipFill>
        <p:spPr>
          <a:xfrm>
            <a:off x="3638966" y="1513115"/>
            <a:ext cx="4914068" cy="4220028"/>
          </a:xfrm>
          <a:prstGeom prst="rect">
            <a:avLst/>
          </a:prstGeom>
        </p:spPr>
      </p:pic>
    </p:spTree>
    <p:extLst>
      <p:ext uri="{BB962C8B-B14F-4D97-AF65-F5344CB8AC3E}">
        <p14:creationId xmlns:p14="http://schemas.microsoft.com/office/powerpoint/2010/main" val="1928856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0" dirty="0">
                <a:solidFill>
                  <a:srgbClr val="222222"/>
                </a:solidFill>
                <a:ea typeface="Times New Roman" panose="02020603050405020304" pitchFamily="18" charset="0"/>
                <a:cs typeface="Times New Roman" panose="02020603050405020304" pitchFamily="18" charset="0"/>
              </a:rPr>
              <a:t>Healthcare Portal Features</a:t>
            </a:r>
            <a:endParaRPr lang="en-US" dirty="0"/>
          </a:p>
        </p:txBody>
      </p:sp>
      <p:sp>
        <p:nvSpPr>
          <p:cNvPr id="4" name="Content Placeholder 3"/>
          <p:cNvSpPr>
            <a:spLocks noGrp="1"/>
          </p:cNvSpPr>
          <p:nvPr>
            <p:ph idx="1"/>
          </p:nvPr>
        </p:nvSpPr>
        <p:spPr/>
        <p:txBody>
          <a:bodyPr numCol="2" spcCol="182880">
            <a:normAutofit fontScale="92500"/>
          </a:bodyPr>
          <a:lstStyle/>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Online provider enrollment application</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Eligibility verification </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Submit all claim types (professional, institutional, dental, crossover and third- party)</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Ability to edit (adjust), void and copy claims</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View status of claims</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Attachments for claims and prior authorizations</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Prior authorization request and status check</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Real-time claims processing</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Remittance advice held up to seven years</a:t>
            </a:r>
            <a:endParaRPr lang="en-US" sz="2400" dirty="0">
              <a:ea typeface="Calibri" panose="020F0502020204030204" pitchFamily="34" charset="0"/>
              <a:cs typeface="Times New Roman" panose="02020603050405020304" pitchFamily="18" charset="0"/>
            </a:endParaRPr>
          </a:p>
          <a:p>
            <a:pPr>
              <a:lnSpc>
                <a:spcPct val="107000"/>
              </a:lnSpc>
              <a:spcAft>
                <a:spcPts val="800"/>
              </a:spcAft>
              <a:buFont typeface="Arial" panose="020B0604020202020204" pitchFamily="34" charset="0"/>
              <a:buChar char="•"/>
            </a:pPr>
            <a:r>
              <a:rPr lang="en-US" sz="2400" dirty="0">
                <a:solidFill>
                  <a:srgbClr val="222222"/>
                </a:solidFill>
                <a:ea typeface="Times New Roman" panose="02020603050405020304" pitchFamily="18" charset="0"/>
                <a:cs typeface="Times New Roman" panose="02020603050405020304" pitchFamily="18" charset="0"/>
              </a:rPr>
              <a:t>Secure correspondence</a:t>
            </a:r>
            <a:endParaRPr lang="en-US" sz="2400" dirty="0">
              <a:ea typeface="Calibri" panose="020F0502020204030204" pitchFamily="34" charset="0"/>
              <a:cs typeface="Times New Roman" panose="02020603050405020304" pitchFamily="18" charset="0"/>
            </a:endParaRPr>
          </a:p>
          <a:p>
            <a:pPr marL="0" indent="0">
              <a:buNone/>
            </a:pPr>
            <a:endParaRPr lang="en-US" sz="2400" dirty="0"/>
          </a:p>
        </p:txBody>
      </p:sp>
    </p:spTree>
    <p:extLst>
      <p:ext uri="{BB962C8B-B14F-4D97-AF65-F5344CB8AC3E}">
        <p14:creationId xmlns:p14="http://schemas.microsoft.com/office/powerpoint/2010/main" val="3353264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ADAP SEOW 17">
  <a:themeElements>
    <a:clrScheme name="Custom 10">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MIS_PPT Template 2020" id="{48A30EDB-DE0E-574F-AA37-AA91F89070FF}" vid="{794DFD03-9B77-154C-83BF-1E8AEAA2E8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360</TotalTime>
  <Words>1295</Words>
  <Application>Microsoft Office PowerPoint</Application>
  <PresentationFormat>Widescreen</PresentationFormat>
  <Paragraphs>139</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Calibri Light</vt:lpstr>
      <vt:lpstr>Courier New</vt:lpstr>
      <vt:lpstr>HP Simplified</vt:lpstr>
      <vt:lpstr>OADAP SEOW 17</vt:lpstr>
      <vt:lpstr>Arkansas Medical Society</vt:lpstr>
      <vt:lpstr>Agenda</vt:lpstr>
      <vt:lpstr>Organizational Chart</vt:lpstr>
      <vt:lpstr>AFMC</vt:lpstr>
      <vt:lpstr>AFMC | MMIS Outreach Specialist </vt:lpstr>
      <vt:lpstr>Introduction to MMIS Team </vt:lpstr>
      <vt:lpstr>Introduction of MMIS Outreach Specialist Team</vt:lpstr>
      <vt:lpstr>Healthcare Provider Portal</vt:lpstr>
      <vt:lpstr>Healthcare Portal Features</vt:lpstr>
      <vt:lpstr>Healthcare Portal Enhancements </vt:lpstr>
      <vt:lpstr>Tools and Resources</vt:lpstr>
      <vt:lpstr>Arkansas Medicaid website: www.Medicaid.mmis.arkansas.gov</vt:lpstr>
      <vt:lpstr>Immunization and Other Vaccines</vt:lpstr>
      <vt:lpstr>Training </vt:lpstr>
      <vt:lpstr>Training Opportunities </vt:lpstr>
      <vt:lpstr>Who’s Who at Medicaid</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Arkansas Medical Society</dc:title>
  <dc:creator>Karen Young</dc:creator>
  <cp:lastModifiedBy>Karen Young</cp:lastModifiedBy>
  <cp:revision>24</cp:revision>
  <dcterms:created xsi:type="dcterms:W3CDTF">2020-08-18T15:27:18Z</dcterms:created>
  <dcterms:modified xsi:type="dcterms:W3CDTF">2020-10-12T15:39:17Z</dcterms:modified>
</cp:coreProperties>
</file>